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7"/>
  </p:notesMasterIdLst>
  <p:sldIdLst>
    <p:sldId id="256" r:id="rId2"/>
    <p:sldId id="277" r:id="rId3"/>
    <p:sldId id="264" r:id="rId4"/>
    <p:sldId id="265" r:id="rId5"/>
    <p:sldId id="266" r:id="rId6"/>
    <p:sldId id="267" r:id="rId7"/>
    <p:sldId id="285" r:id="rId8"/>
    <p:sldId id="286" r:id="rId9"/>
    <p:sldId id="260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58" r:id="rId25"/>
    <p:sldId id="287" r:id="rId26"/>
  </p:sldIdLst>
  <p:sldSz cx="9144000" cy="5143500" type="screen16x9"/>
  <p:notesSz cx="6858000" cy="9144000"/>
  <p:embeddedFontLst>
    <p:embeddedFont>
      <p:font typeface="Roboto Medium" panose="020B0604020202020204" charset="0"/>
      <p:regular r:id="rId28"/>
      <p:bold r:id="rId29"/>
      <p:italic r:id="rId30"/>
      <p:boldItalic r:id="rId31"/>
    </p:embeddedFont>
    <p:embeddedFont>
      <p:font typeface="Frutiger LT Com 45 Light" panose="020B030303050402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Poppins" panose="020B060402020202020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74" y="239750"/>
            <a:ext cx="9190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6175" y="1870700"/>
            <a:ext cx="9190500" cy="1881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74" y="-46275"/>
            <a:ext cx="9190401" cy="19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6863" y="694775"/>
            <a:ext cx="2970275" cy="88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4050" y="-92950"/>
            <a:ext cx="9546900" cy="532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671650"/>
            <a:ext cx="920675" cy="2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-324050" y="2191650"/>
            <a:ext cx="95469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02325" y="2228850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32475"/>
            <a:ext cx="9144000" cy="20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37637"/>
            <a:ext cx="9144000" cy="20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5913" y="3551575"/>
            <a:ext cx="2812169" cy="8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8963"/>
            <a:ext cx="9144000" cy="20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3">
  <p:cSld name="MAIN_POINT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6775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-5200" y="0"/>
            <a:ext cx="9144000" cy="5143500"/>
          </a:xfrm>
          <a:prstGeom prst="rect">
            <a:avLst/>
          </a:prstGeom>
          <a:solidFill>
            <a:srgbClr val="000000">
              <a:alpha val="3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671650"/>
            <a:ext cx="920675" cy="2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/>
          <p:nvPr/>
        </p:nvSpPr>
        <p:spPr>
          <a:xfrm>
            <a:off x="-44400" y="1584275"/>
            <a:ext cx="91980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91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4770615" y="1215000"/>
            <a:ext cx="3994960" cy="3537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377901" y="1215000"/>
            <a:ext cx="3994960" cy="3537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377902" y="378000"/>
            <a:ext cx="8387673" cy="276999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0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377901" y="1215000"/>
            <a:ext cx="8387673" cy="3537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377902" y="378000"/>
            <a:ext cx="8387673" cy="276999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21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377902" y="1215000"/>
            <a:ext cx="8386716" cy="3537000"/>
          </a:xfrm>
        </p:spPr>
        <p:txBody>
          <a:bodyPr>
            <a:normAutofit/>
          </a:bodyPr>
          <a:lstStyle>
            <a:lvl1pPr marL="0" marR="0" indent="0" algn="l" defTabSz="816201" rtl="0" eaLnBrk="1" fontAlgn="auto" latinLnBrk="0" hangingPunct="1">
              <a:lnSpc>
                <a:spcPct val="100000"/>
              </a:lnSpc>
              <a:spcBef>
                <a:spcPts val="224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500" b="0"/>
            </a:lvl1pPr>
            <a:lvl2pPr marL="134937" marR="0" indent="-134937" algn="l" defTabSz="816201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350"/>
            </a:lvl2pPr>
            <a:lvl3pPr marL="269874" marR="0" indent="-134478" algn="l" defTabSz="816201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350" baseline="0"/>
            </a:lvl3pPr>
            <a:lvl4pPr marL="404811" marR="0" indent="-134937" algn="l" defTabSz="816201" rtl="0" eaLnBrk="1" fontAlgn="auto" latinLnBrk="0" hangingPunct="1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2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0432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1700" y="4675146"/>
            <a:ext cx="1045700" cy="3130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3.png"/><Relationship Id="rId3" Type="http://schemas.openxmlformats.org/officeDocument/2006/relationships/image" Target="../media/image22.png"/><Relationship Id="rId21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microsoft.com/office/2007/relationships/hdphoto" Target="../media/hdphoto2.wdp"/><Relationship Id="rId17" Type="http://schemas.openxmlformats.org/officeDocument/2006/relationships/image" Target="../media/image35.png"/><Relationship Id="rId25" Type="http://schemas.openxmlformats.org/officeDocument/2006/relationships/image" Target="../media/image35.sv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40.png"/><Relationship Id="rId27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2.jpe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78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svg"/><Relationship Id="rId11" Type="http://schemas.openxmlformats.org/officeDocument/2006/relationships/image" Target="../media/image73.sv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YmjEHtMSzycheBB4AeITHg" TargetMode="External"/><Relationship Id="rId2" Type="http://schemas.openxmlformats.org/officeDocument/2006/relationships/hyperlink" Target="https://projects.eclipse.org/proposals/eclipse-dataspace-connector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12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rnationaldataspaces.org/download/16630/" TargetMode="External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9" Type="http://schemas.openxmlformats.org/officeDocument/2006/relationships/hyperlink" Target="https://www.gaia-x.eu/architecture-documen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250740" y="237082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/>
              <a:t>Eclipse Dataspace Connector - How to build data spaces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255520" y="3889248"/>
            <a:ext cx="4645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Markus Spiekermann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Head of Department Data Business, </a:t>
            </a:r>
            <a:r>
              <a:rPr lang="en-US" dirty="0" err="1" smtClean="0">
                <a:solidFill>
                  <a:schemeClr val="bg1"/>
                </a:solidFill>
              </a:rPr>
              <a:t>Fraunhofer</a:t>
            </a:r>
            <a:r>
              <a:rPr lang="en-US" dirty="0" smtClean="0">
                <a:solidFill>
                  <a:schemeClr val="bg1"/>
                </a:solidFill>
              </a:rPr>
              <a:t> ISST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Project Lead of Eclipse Dataspace Connector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396" y="4150304"/>
            <a:ext cx="216551" cy="2165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816119" fontAlgn="base"/>
            <a:r>
              <a:rPr lang="en-US" dirty="0"/>
              <a:t>Cluster organizations from various interests (e.g. domain)</a:t>
            </a:r>
          </a:p>
          <a:p>
            <a:pPr lvl="1" defTabSz="816119" fontAlgn="base">
              <a:spcBef>
                <a:spcPts val="0"/>
              </a:spcBef>
            </a:pPr>
            <a:r>
              <a:rPr lang="en-US" sz="1500" dirty="0"/>
              <a:t>Including service provider and operating companies</a:t>
            </a:r>
          </a:p>
          <a:p>
            <a:pPr defTabSz="816119" fontAlgn="base"/>
            <a:r>
              <a:rPr lang="en-US" dirty="0"/>
              <a:t>Enable collaboration for innovation and business models</a:t>
            </a:r>
          </a:p>
          <a:p>
            <a:pPr defTabSz="816119" fontAlgn="base"/>
            <a:r>
              <a:rPr lang="en-US" dirty="0"/>
              <a:t>Elaborate on future requirements and challenges to be addressed</a:t>
            </a:r>
          </a:p>
          <a:p>
            <a:pPr defTabSz="816119" fontAlgn="base"/>
            <a:r>
              <a:rPr lang="en-US" dirty="0"/>
              <a:t>Define common governance rules with democratic structures</a:t>
            </a:r>
          </a:p>
          <a:p>
            <a:pPr defTabSz="816119" fontAlgn="base"/>
            <a:r>
              <a:rPr lang="en-US" dirty="0"/>
              <a:t>Open for new participants and technology</a:t>
            </a:r>
          </a:p>
          <a:p>
            <a:pPr marL="134505" indent="-134505" defTabSz="816119" fontAlgn="base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endParaRPr lang="en-US" sz="1200" kern="0" dirty="0" smtClean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Ecosystems</a:t>
            </a:r>
            <a:endParaRPr lang="en-US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611721" y="3393117"/>
            <a:ext cx="7920560" cy="1159920"/>
            <a:chOff x="503999" y="4257298"/>
            <a:chExt cx="10563497" cy="1546963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295" y="4265582"/>
              <a:ext cx="2309585" cy="1538679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999" y="4260871"/>
              <a:ext cx="2315317" cy="1543390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6859" y="4257298"/>
              <a:ext cx="2317925" cy="1546963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3763" y="4257298"/>
              <a:ext cx="2333733" cy="1545719"/>
            </a:xfrm>
            <a:prstGeom prst="rect">
              <a:avLst/>
            </a:prstGeom>
          </p:spPr>
        </p:pic>
      </p:grpSp>
      <p:sp>
        <p:nvSpPr>
          <p:cNvPr id="14" name="Textfeld 13"/>
          <p:cNvSpPr txBox="1"/>
          <p:nvPr/>
        </p:nvSpPr>
        <p:spPr>
          <a:xfrm>
            <a:off x="611721" y="4560185"/>
            <a:ext cx="233193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Images from freepik.com by 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tawatchai07 and </a:t>
            </a:r>
            <a:r>
              <a:rPr lang="en-US" sz="600" dirty="0" err="1">
                <a:solidFill>
                  <a:schemeClr val="bg1">
                    <a:lumMod val="75000"/>
                  </a:schemeClr>
                </a:solidFill>
              </a:rPr>
              <a:t>aleksandarlittlewolf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84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Initiated by </a:t>
            </a:r>
            <a:r>
              <a:rPr lang="en-US" dirty="0"/>
              <a:t>the German federal government’s “Concerted Action on Mobility” </a:t>
            </a:r>
            <a:r>
              <a:rPr lang="en-US" dirty="0" smtClean="0"/>
              <a:t>committee in 2019</a:t>
            </a:r>
          </a:p>
          <a:p>
            <a:r>
              <a:rPr lang="en-US" dirty="0" smtClean="0"/>
              <a:t>Data sharing community to build the future of mobility</a:t>
            </a:r>
          </a:p>
          <a:p>
            <a:r>
              <a:rPr lang="en-US" dirty="0" smtClean="0"/>
              <a:t>Promotes forward-looking mobility services</a:t>
            </a:r>
          </a:p>
          <a:p>
            <a:r>
              <a:rPr lang="en-US" dirty="0" smtClean="0"/>
              <a:t>Adapt the IDS RAM and available open source implementations of components</a:t>
            </a:r>
          </a:p>
          <a:p>
            <a:r>
              <a:rPr lang="en-US" dirty="0" smtClean="0"/>
              <a:t>More than 200 stakeholders of German mobility landscape, science, business and government</a:t>
            </a:r>
          </a:p>
          <a:p>
            <a:r>
              <a:rPr lang="en-US" dirty="0" smtClean="0"/>
              <a:t>20+ use cases that are presented this week on the ITS </a:t>
            </a:r>
            <a:r>
              <a:rPr lang="en-US" dirty="0" err="1" smtClean="0"/>
              <a:t>Worldcongress</a:t>
            </a:r>
            <a:endParaRPr lang="en-US" dirty="0" smtClean="0"/>
          </a:p>
          <a:p>
            <a:r>
              <a:rPr lang="en-US" dirty="0"/>
              <a:t>Productive operation </a:t>
            </a:r>
            <a:r>
              <a:rPr lang="en-US" dirty="0" smtClean="0"/>
              <a:t>planed from early 2022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Mobility Data Space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73" y="378572"/>
            <a:ext cx="1972813" cy="6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0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Data Space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ECB921-6883-144C-9D5F-1A8FEC79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82" y="1275943"/>
            <a:ext cx="857374" cy="269960"/>
          </a:xfrm>
          <a:prstGeom prst="rect">
            <a:avLst/>
          </a:prstGeom>
        </p:spPr>
      </p:pic>
      <p:sp>
        <p:nvSpPr>
          <p:cNvPr id="5" name="Rectangle 368">
            <a:extLst>
              <a:ext uri="{FF2B5EF4-FFF2-40B4-BE49-F238E27FC236}">
                <a16:creationId xmlns:a16="http://schemas.microsoft.com/office/drawing/2014/main" id="{4BE6B54C-7336-484B-880E-0BFA2FD6A132}"/>
              </a:ext>
            </a:extLst>
          </p:cNvPr>
          <p:cNvSpPr/>
          <p:nvPr/>
        </p:nvSpPr>
        <p:spPr>
          <a:xfrm>
            <a:off x="3027002" y="990702"/>
            <a:ext cx="626797" cy="32316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lIns="53986" tIns="0" rIns="53986" bIns="0" rtlCol="0" anchor="ctr">
            <a:spAutoFit/>
          </a:bodyPr>
          <a:lstStyle/>
          <a:p>
            <a:pPr algn="ctr" defTabSz="342809">
              <a:buClrTx/>
              <a:defRPr/>
            </a:pPr>
            <a:r>
              <a:rPr lang="en-US" sz="1050">
                <a:ea typeface="+mn-ea"/>
                <a:cs typeface="+mn-cs"/>
              </a:rPr>
              <a:t>Local </a:t>
            </a:r>
          </a:p>
          <a:p>
            <a:pPr algn="ctr" defTabSz="342809">
              <a:buClrTx/>
              <a:defRPr/>
            </a:pPr>
            <a:r>
              <a:rPr lang="en-US" sz="1050">
                <a:ea typeface="+mn-ea"/>
                <a:cs typeface="+mn-cs"/>
              </a:rPr>
              <a:t>authority</a:t>
            </a:r>
          </a:p>
        </p:txBody>
      </p:sp>
      <p:sp>
        <p:nvSpPr>
          <p:cNvPr id="6" name="Rectangle 368">
            <a:extLst>
              <a:ext uri="{FF2B5EF4-FFF2-40B4-BE49-F238E27FC236}">
                <a16:creationId xmlns:a16="http://schemas.microsoft.com/office/drawing/2014/main" id="{39099F24-8D27-DB49-A841-EAB17E71039D}"/>
              </a:ext>
            </a:extLst>
          </p:cNvPr>
          <p:cNvSpPr/>
          <p:nvPr/>
        </p:nvSpPr>
        <p:spPr>
          <a:xfrm>
            <a:off x="3933456" y="789978"/>
            <a:ext cx="697329" cy="30008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lIns="53986" tIns="0" rIns="53986" bIns="0" rtlCol="0" anchor="ctr">
            <a:spAutoFit/>
          </a:bodyPr>
          <a:lstStyle/>
          <a:p>
            <a:pPr algn="r" defTabSz="342809">
              <a:buClrTx/>
              <a:defRPr/>
            </a:pPr>
            <a:r>
              <a:rPr lang="en-US" sz="975">
                <a:ea typeface="+mn-ea"/>
                <a:cs typeface="+mn-cs"/>
              </a:rPr>
              <a:t>Research </a:t>
            </a:r>
          </a:p>
          <a:p>
            <a:pPr algn="r" defTabSz="342809">
              <a:buClrTx/>
              <a:defRPr/>
            </a:pPr>
            <a:r>
              <a:rPr lang="en-US" sz="975">
                <a:ea typeface="+mn-ea"/>
                <a:cs typeface="+mn-cs"/>
              </a:rPr>
              <a:t>institutions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37C56B-C4EC-5D40-B583-363D435B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746" y="790016"/>
            <a:ext cx="492239" cy="3145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CA41A-C832-4743-A939-DA3A39FD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33" y="790016"/>
            <a:ext cx="562636" cy="3753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86A315D-D7B8-834B-AD6A-ED9E01EBF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319" y="2085823"/>
            <a:ext cx="895389" cy="3783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91B6C8-BCB7-A448-97C9-46D5600FC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528" y="898000"/>
            <a:ext cx="439305" cy="2601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AF95F4-6A17-4746-A909-C1EF57B60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440" y="1113968"/>
            <a:ext cx="1062486" cy="1747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D8102A4-ABCE-C64B-B0FF-1BB4487A3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6375" y="1437919"/>
            <a:ext cx="819267" cy="2519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0DD813D-DE6C-F74C-8B40-062D7DC23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4278" y="2571750"/>
            <a:ext cx="491139" cy="46766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AEC6DA5-1880-DC4A-A9B3-F0E4DE960B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101" r="19276"/>
          <a:stretch/>
        </p:blipFill>
        <p:spPr>
          <a:xfrm>
            <a:off x="8108958" y="3205467"/>
            <a:ext cx="565240" cy="50011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75F9FBF-2A48-684E-B4CD-69219AA93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0995" b="6703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490" b="28456"/>
          <a:stretch/>
        </p:blipFill>
        <p:spPr bwMode="auto">
          <a:xfrm>
            <a:off x="7756335" y="1761871"/>
            <a:ext cx="767476" cy="32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A34BCD4-21AC-8341-95BC-E47246AB66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0286" y="3813565"/>
            <a:ext cx="431936" cy="4377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2E9A98E-93AA-E84C-B425-AF2D864D05A2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2383" y="4137516"/>
            <a:ext cx="578611" cy="48739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D702168-6F97-1B4B-8454-DFA08486E48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904" t="14768" r="21832" b="15788"/>
          <a:stretch/>
        </p:blipFill>
        <p:spPr>
          <a:xfrm>
            <a:off x="6568512" y="4245500"/>
            <a:ext cx="803300" cy="47871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E937CFF-94E6-E647-81DF-AA27F6421C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8673" y="4461468"/>
            <a:ext cx="862844" cy="32957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84480F4-7A3F-9D49-9185-E05A1110CD2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16818" y="4407476"/>
            <a:ext cx="674352" cy="33458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531896-54A8-B344-8863-A919009F84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21012" y="4407476"/>
            <a:ext cx="1033433" cy="19118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AEA2F0E-98D4-AE48-BF14-98E0BF326A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25205" y="4226204"/>
            <a:ext cx="917863" cy="1239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F78B3BF-6A3A-D941-ACA2-186279D544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63229" y="3273645"/>
            <a:ext cx="593911" cy="46493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5429874-F89D-EA43-81D0-BB1DBC0CCFF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71213" y="2787718"/>
            <a:ext cx="343656" cy="42269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DE4A6A4-4590-0A41-8D6D-1DF385FC3A8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3229" y="3797700"/>
            <a:ext cx="809879" cy="182406"/>
          </a:xfrm>
          <a:prstGeom prst="rect">
            <a:avLst/>
          </a:prstGeom>
        </p:spPr>
      </p:pic>
      <p:pic>
        <p:nvPicPr>
          <p:cNvPr id="26" name="Picture 2" descr="Mobilitäts Daten Marktplatz MDM - MDM Portal">
            <a:extLst>
              <a:ext uri="{FF2B5EF4-FFF2-40B4-BE49-F238E27FC236}">
                <a16:creationId xmlns:a16="http://schemas.microsoft.com/office/drawing/2014/main" id="{800FAC8E-90DE-CD49-9A44-EA21E933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02" y="2409774"/>
            <a:ext cx="1224166" cy="24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B389EB9-F4FE-E144-AA6C-EFAB9432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763229" y="2031831"/>
            <a:ext cx="649841" cy="16601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9746043-CED3-A34A-AE22-61F8893AF8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33189" y="1707879"/>
            <a:ext cx="686498" cy="162356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D2E9FEAC-5A3C-BA4D-AF44-5B80A937688B}"/>
              </a:ext>
            </a:extLst>
          </p:cNvPr>
          <p:cNvSpPr txBox="1">
            <a:spLocks/>
          </p:cNvSpPr>
          <p:nvPr/>
        </p:nvSpPr>
        <p:spPr>
          <a:xfrm>
            <a:off x="224970" y="1437919"/>
            <a:ext cx="1446549" cy="468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dirty="0"/>
              <a:t>Data sharing enablement</a:t>
            </a:r>
          </a:p>
          <a:p>
            <a:r>
              <a:rPr lang="en-US" sz="900" b="0" dirty="0"/>
              <a:t>(bi-directional)</a:t>
            </a:r>
          </a:p>
        </p:txBody>
      </p:sp>
      <p:cxnSp>
        <p:nvCxnSpPr>
          <p:cNvPr id="30" name="Gerade Verbindung 282">
            <a:extLst>
              <a:ext uri="{FF2B5EF4-FFF2-40B4-BE49-F238E27FC236}">
                <a16:creationId xmlns:a16="http://schemas.microsoft.com/office/drawing/2014/main" id="{342CCA01-3F6D-1649-9206-6E09D00F6317}"/>
              </a:ext>
            </a:extLst>
          </p:cNvPr>
          <p:cNvCxnSpPr>
            <a:cxnSpLocks/>
          </p:cNvCxnSpPr>
          <p:nvPr/>
        </p:nvCxnSpPr>
        <p:spPr>
          <a:xfrm>
            <a:off x="232908" y="1383927"/>
            <a:ext cx="720442" cy="0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8065B31-3F4C-5643-AC57-CE2A434C90B0}"/>
              </a:ext>
            </a:extLst>
          </p:cNvPr>
          <p:cNvCxnSpPr/>
          <p:nvPr/>
        </p:nvCxnSpPr>
        <p:spPr>
          <a:xfrm>
            <a:off x="3328996" y="1383928"/>
            <a:ext cx="685621" cy="685621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8B99B24-EA21-5F40-96DE-8F5A02DF4C50}"/>
              </a:ext>
            </a:extLst>
          </p:cNvPr>
          <p:cNvCxnSpPr/>
          <p:nvPr/>
        </p:nvCxnSpPr>
        <p:spPr>
          <a:xfrm>
            <a:off x="6035396" y="3431770"/>
            <a:ext cx="685621" cy="685621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786F785-F00B-9048-B2FB-C0AF0BDB123A}"/>
              </a:ext>
            </a:extLst>
          </p:cNvPr>
          <p:cNvCxnSpPr>
            <a:cxnSpLocks/>
          </p:cNvCxnSpPr>
          <p:nvPr/>
        </p:nvCxnSpPr>
        <p:spPr>
          <a:xfrm>
            <a:off x="6287993" y="3287428"/>
            <a:ext cx="928422" cy="688112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A689AE2-03F8-7B48-93A8-02D6C2F735FE}"/>
              </a:ext>
            </a:extLst>
          </p:cNvPr>
          <p:cNvCxnSpPr>
            <a:cxnSpLocks/>
          </p:cNvCxnSpPr>
          <p:nvPr/>
        </p:nvCxnSpPr>
        <p:spPr>
          <a:xfrm>
            <a:off x="6585697" y="3107002"/>
            <a:ext cx="1062653" cy="652571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4EA5734-4460-0A48-9C68-6D41CDF28EC2}"/>
              </a:ext>
            </a:extLst>
          </p:cNvPr>
          <p:cNvCxnSpPr>
            <a:cxnSpLocks/>
          </p:cNvCxnSpPr>
          <p:nvPr/>
        </p:nvCxnSpPr>
        <p:spPr>
          <a:xfrm>
            <a:off x="6730488" y="2949694"/>
            <a:ext cx="1251652" cy="412941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2BFBEA4-6FF1-C94E-B033-8709F4D5BBE4}"/>
              </a:ext>
            </a:extLst>
          </p:cNvPr>
          <p:cNvCxnSpPr>
            <a:cxnSpLocks/>
          </p:cNvCxnSpPr>
          <p:nvPr/>
        </p:nvCxnSpPr>
        <p:spPr>
          <a:xfrm>
            <a:off x="6784616" y="2697097"/>
            <a:ext cx="1187686" cy="90621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586545-0DC7-024B-B100-8CA78FDDFC5C}"/>
              </a:ext>
            </a:extLst>
          </p:cNvPr>
          <p:cNvCxnSpPr>
            <a:cxnSpLocks/>
          </p:cNvCxnSpPr>
          <p:nvPr/>
        </p:nvCxnSpPr>
        <p:spPr>
          <a:xfrm flipV="1">
            <a:off x="6784480" y="2264481"/>
            <a:ext cx="1070545" cy="145293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8AC7395-CF0E-E24D-8955-DAD168C39B7C}"/>
              </a:ext>
            </a:extLst>
          </p:cNvPr>
          <p:cNvCxnSpPr>
            <a:cxnSpLocks/>
          </p:cNvCxnSpPr>
          <p:nvPr/>
        </p:nvCxnSpPr>
        <p:spPr>
          <a:xfrm flipV="1">
            <a:off x="6676496" y="1975799"/>
            <a:ext cx="1061252" cy="271999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E1C3921-0A3C-814E-8C6D-649B749742D9}"/>
              </a:ext>
            </a:extLst>
          </p:cNvPr>
          <p:cNvCxnSpPr>
            <a:cxnSpLocks/>
          </p:cNvCxnSpPr>
          <p:nvPr/>
        </p:nvCxnSpPr>
        <p:spPr>
          <a:xfrm flipV="1">
            <a:off x="6406536" y="1678095"/>
            <a:ext cx="961337" cy="407727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0108C13-870E-7947-8A7F-B5B1CCD4F937}"/>
              </a:ext>
            </a:extLst>
          </p:cNvPr>
          <p:cNvCxnSpPr>
            <a:cxnSpLocks/>
          </p:cNvCxnSpPr>
          <p:nvPr/>
        </p:nvCxnSpPr>
        <p:spPr>
          <a:xfrm flipV="1">
            <a:off x="6190568" y="1417020"/>
            <a:ext cx="882159" cy="560820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053BD06-05DD-D94B-9C53-1DFFA03F113A}"/>
              </a:ext>
            </a:extLst>
          </p:cNvPr>
          <p:cNvCxnSpPr>
            <a:cxnSpLocks/>
          </p:cNvCxnSpPr>
          <p:nvPr/>
        </p:nvCxnSpPr>
        <p:spPr>
          <a:xfrm flipV="1">
            <a:off x="5974600" y="1263657"/>
            <a:ext cx="656081" cy="606198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807D307-6B49-C648-9B22-D3E50992C890}"/>
              </a:ext>
            </a:extLst>
          </p:cNvPr>
          <p:cNvCxnSpPr>
            <a:cxnSpLocks/>
          </p:cNvCxnSpPr>
          <p:nvPr/>
        </p:nvCxnSpPr>
        <p:spPr>
          <a:xfrm flipV="1">
            <a:off x="5758633" y="1272679"/>
            <a:ext cx="231534" cy="489192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A2932C7-B947-2F45-935D-B54641E17B75}"/>
              </a:ext>
            </a:extLst>
          </p:cNvPr>
          <p:cNvCxnSpPr>
            <a:cxnSpLocks/>
          </p:cNvCxnSpPr>
          <p:nvPr/>
        </p:nvCxnSpPr>
        <p:spPr>
          <a:xfrm flipV="1">
            <a:off x="5232374" y="1173445"/>
            <a:ext cx="0" cy="318467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BD06293-5D64-364F-80FA-C54040F3AC3F}"/>
              </a:ext>
            </a:extLst>
          </p:cNvPr>
          <p:cNvCxnSpPr>
            <a:cxnSpLocks/>
          </p:cNvCxnSpPr>
          <p:nvPr/>
        </p:nvCxnSpPr>
        <p:spPr>
          <a:xfrm>
            <a:off x="4294279" y="1221543"/>
            <a:ext cx="222540" cy="594320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4AAC832-9176-5946-B3FA-4A1CAF2B7D5B}"/>
              </a:ext>
            </a:extLst>
          </p:cNvPr>
          <p:cNvCxnSpPr>
            <a:cxnSpLocks/>
          </p:cNvCxnSpPr>
          <p:nvPr/>
        </p:nvCxnSpPr>
        <p:spPr>
          <a:xfrm>
            <a:off x="2850864" y="1834995"/>
            <a:ext cx="802083" cy="358812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BE8562C-82D9-E348-B6BB-D521F6E2C42A}"/>
              </a:ext>
            </a:extLst>
          </p:cNvPr>
          <p:cNvCxnSpPr>
            <a:cxnSpLocks/>
          </p:cNvCxnSpPr>
          <p:nvPr/>
        </p:nvCxnSpPr>
        <p:spPr>
          <a:xfrm>
            <a:off x="2580225" y="2123677"/>
            <a:ext cx="910747" cy="232106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D28D7E3-4A9E-F047-A1BE-FAE676DA12C2}"/>
              </a:ext>
            </a:extLst>
          </p:cNvPr>
          <p:cNvCxnSpPr>
            <a:cxnSpLocks/>
          </p:cNvCxnSpPr>
          <p:nvPr/>
        </p:nvCxnSpPr>
        <p:spPr>
          <a:xfrm>
            <a:off x="2661417" y="2538658"/>
            <a:ext cx="721570" cy="87084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FC9E40F-F68E-0748-8645-46FD1DF16229}"/>
              </a:ext>
            </a:extLst>
          </p:cNvPr>
          <p:cNvCxnSpPr>
            <a:cxnSpLocks/>
          </p:cNvCxnSpPr>
          <p:nvPr/>
        </p:nvCxnSpPr>
        <p:spPr>
          <a:xfrm flipV="1">
            <a:off x="2517077" y="2895702"/>
            <a:ext cx="757927" cy="103044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3EBA773-01DA-5F4B-A44D-109C149612A8}"/>
              </a:ext>
            </a:extLst>
          </p:cNvPr>
          <p:cNvCxnSpPr>
            <a:cxnSpLocks/>
          </p:cNvCxnSpPr>
          <p:nvPr/>
        </p:nvCxnSpPr>
        <p:spPr>
          <a:xfrm flipV="1">
            <a:off x="2508055" y="3111670"/>
            <a:ext cx="820941" cy="265973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7B29BBD-D4CA-3B48-8298-B27DD51C59C1}"/>
              </a:ext>
            </a:extLst>
          </p:cNvPr>
          <p:cNvCxnSpPr>
            <a:cxnSpLocks/>
          </p:cNvCxnSpPr>
          <p:nvPr/>
        </p:nvCxnSpPr>
        <p:spPr>
          <a:xfrm flipV="1">
            <a:off x="2688481" y="3273645"/>
            <a:ext cx="856482" cy="528000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FB77582-EB51-924B-A673-71F919CF293D}"/>
              </a:ext>
            </a:extLst>
          </p:cNvPr>
          <p:cNvCxnSpPr>
            <a:cxnSpLocks/>
          </p:cNvCxnSpPr>
          <p:nvPr/>
        </p:nvCxnSpPr>
        <p:spPr>
          <a:xfrm flipV="1">
            <a:off x="2904993" y="3381629"/>
            <a:ext cx="855938" cy="699678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D711F1D4-502F-EE45-A7D8-1FA5C6B3B6FE}"/>
              </a:ext>
            </a:extLst>
          </p:cNvPr>
          <p:cNvCxnSpPr>
            <a:cxnSpLocks/>
          </p:cNvCxnSpPr>
          <p:nvPr/>
        </p:nvCxnSpPr>
        <p:spPr>
          <a:xfrm flipV="1">
            <a:off x="3706939" y="3543605"/>
            <a:ext cx="503290" cy="745194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25B8085-AA5B-2D49-86AC-BFBC186B3ADE}"/>
              </a:ext>
            </a:extLst>
          </p:cNvPr>
          <p:cNvCxnSpPr>
            <a:cxnSpLocks/>
          </p:cNvCxnSpPr>
          <p:nvPr/>
        </p:nvCxnSpPr>
        <p:spPr>
          <a:xfrm flipV="1">
            <a:off x="4744393" y="3921548"/>
            <a:ext cx="0" cy="421380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57C743C-FA28-2044-B49C-73799BB0098A}"/>
              </a:ext>
            </a:extLst>
          </p:cNvPr>
          <p:cNvCxnSpPr>
            <a:cxnSpLocks/>
          </p:cNvCxnSpPr>
          <p:nvPr/>
        </p:nvCxnSpPr>
        <p:spPr>
          <a:xfrm>
            <a:off x="5542665" y="3705581"/>
            <a:ext cx="269960" cy="647903"/>
          </a:xfrm>
          <a:prstGeom prst="straightConnector1">
            <a:avLst/>
          </a:prstGeom>
          <a:ln w="222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fik 54">
            <a:extLst>
              <a:ext uri="{FF2B5EF4-FFF2-40B4-BE49-F238E27FC236}">
                <a16:creationId xmlns:a16="http://schemas.microsoft.com/office/drawing/2014/main" id="{9A37A1D5-B3CC-4020-BFFA-913EFD36E6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82475" y="877947"/>
            <a:ext cx="3743259" cy="3743259"/>
          </a:xfrm>
          <a:prstGeom prst="rect">
            <a:avLst/>
          </a:prstGeom>
        </p:spPr>
      </p:pic>
      <p:sp>
        <p:nvSpPr>
          <p:cNvPr id="56" name="Fußzeilenplatzhalter 2">
            <a:extLst>
              <a:ext uri="{FF2B5EF4-FFF2-40B4-BE49-F238E27FC236}">
                <a16:creationId xmlns:a16="http://schemas.microsoft.com/office/drawing/2014/main" id="{9B8E36DD-351D-4A2B-BA2C-C2CAE9955408}"/>
              </a:ext>
            </a:extLst>
          </p:cNvPr>
          <p:cNvSpPr txBox="1">
            <a:spLocks/>
          </p:cNvSpPr>
          <p:nvPr/>
        </p:nvSpPr>
        <p:spPr>
          <a:xfrm>
            <a:off x="224970" y="4569108"/>
            <a:ext cx="5723035" cy="134979"/>
          </a:xfrm>
          <a:prstGeom prst="rect">
            <a:avLst/>
          </a:prstGeom>
        </p:spPr>
        <p:txBody>
          <a:bodyPr vert="horz" lIns="0" tIns="0" rIns="0" bIns="13496" rtlCol="0" anchor="b" anchorCtr="0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r>
              <a:rPr lang="en-US" sz="600" dirty="0"/>
              <a:t>NB: Viewgraph shows non-exclusive list of participants.</a:t>
            </a:r>
          </a:p>
        </p:txBody>
      </p:sp>
    </p:spTree>
    <p:extLst>
      <p:ext uri="{BB962C8B-B14F-4D97-AF65-F5344CB8AC3E}">
        <p14:creationId xmlns:p14="http://schemas.microsoft.com/office/powerpoint/2010/main" val="301235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Founding of </a:t>
            </a:r>
            <a:r>
              <a:rPr lang="en-US" dirty="0"/>
              <a:t>Catena-X Automotive Network </a:t>
            </a:r>
            <a:r>
              <a:rPr lang="en-US" dirty="0" err="1"/>
              <a:t>e.V</a:t>
            </a:r>
            <a:r>
              <a:rPr lang="en-US" dirty="0"/>
              <a:t>. took place on 07.05.2021.</a:t>
            </a:r>
            <a:endParaRPr lang="en-US" dirty="0" smtClean="0"/>
          </a:p>
          <a:p>
            <a:r>
              <a:rPr lang="en-US" dirty="0" smtClean="0"/>
              <a:t>Alliance for secure and standardized data exchange along the automotive value chain</a:t>
            </a:r>
          </a:p>
          <a:p>
            <a:r>
              <a:rPr lang="en-US" dirty="0" smtClean="0"/>
              <a:t>Offer network and technologies for collaboration and innovation</a:t>
            </a:r>
          </a:p>
          <a:p>
            <a:r>
              <a:rPr lang="en-US" dirty="0" smtClean="0"/>
              <a:t>Ensure the economic viability of all network partners</a:t>
            </a:r>
          </a:p>
          <a:p>
            <a:r>
              <a:rPr lang="en-US" dirty="0" smtClean="0"/>
              <a:t>Connect to cross-industry networks “built a Gaia-X compliant IDS-system”</a:t>
            </a:r>
          </a:p>
          <a:p>
            <a:r>
              <a:rPr lang="en-US" dirty="0" smtClean="0"/>
              <a:t>Technical components and services incl. transfer and scale out</a:t>
            </a:r>
          </a:p>
          <a:p>
            <a:r>
              <a:rPr lang="en-US" dirty="0" smtClean="0"/>
              <a:t>Initial use cases, e.g. Traceability, CO</a:t>
            </a:r>
            <a:r>
              <a:rPr lang="en-US" baseline="-25000" dirty="0" smtClean="0"/>
              <a:t>2</a:t>
            </a:r>
            <a:r>
              <a:rPr lang="en-US" dirty="0" smtClean="0"/>
              <a:t> Footprint, Circular Economy, Demand and Capacity Mgt.</a:t>
            </a:r>
          </a:p>
          <a:p>
            <a:r>
              <a:rPr lang="en-US" dirty="0" smtClean="0"/>
              <a:t>Consortium of Industry, technology and platform experts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Catena-X Automotive Network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74" y="201352"/>
            <a:ext cx="1014001" cy="10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1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Catena-X Automotive Network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EB6A788-7073-4AC0-8940-7D30EF40530B}"/>
              </a:ext>
            </a:extLst>
          </p:cNvPr>
          <p:cNvSpPr/>
          <p:nvPr/>
        </p:nvSpPr>
        <p:spPr>
          <a:xfrm>
            <a:off x="361892" y="3403333"/>
            <a:ext cx="4260382" cy="294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50" b="1" dirty="0"/>
              <a:t>Collaborative und Agile </a:t>
            </a:r>
            <a:r>
              <a:rPr lang="de-DE" sz="1350" b="1" dirty="0" err="1"/>
              <a:t>Product</a:t>
            </a:r>
            <a:r>
              <a:rPr lang="de-DE" sz="1350" b="1" dirty="0"/>
              <a:t> Development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E870B81-52A6-4DDC-91D8-A2581F54EE89}"/>
              </a:ext>
            </a:extLst>
          </p:cNvPr>
          <p:cNvSpPr txBox="1"/>
          <p:nvPr/>
        </p:nvSpPr>
        <p:spPr>
          <a:xfrm>
            <a:off x="948751" y="4179760"/>
            <a:ext cx="23980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100% Agile Working Model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73FD60-737B-46B3-83FD-EE180020043A}"/>
              </a:ext>
            </a:extLst>
          </p:cNvPr>
          <p:cNvSpPr txBox="1"/>
          <p:nvPr/>
        </p:nvSpPr>
        <p:spPr>
          <a:xfrm>
            <a:off x="948751" y="3783441"/>
            <a:ext cx="28731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Eclipse Open Source Community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52C222-8FCD-4F7D-BF9D-C9D212249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52" b="-9816"/>
          <a:stretch/>
        </p:blipFill>
        <p:spPr>
          <a:xfrm>
            <a:off x="3861209" y="4210670"/>
            <a:ext cx="669482" cy="164776"/>
          </a:xfrm>
          <a:prstGeom prst="rect">
            <a:avLst/>
          </a:prstGeom>
        </p:spPr>
      </p:pic>
      <p:pic>
        <p:nvPicPr>
          <p:cNvPr id="8" name="Grafik 7" descr="Benutzer">
            <a:extLst>
              <a:ext uri="{FF2B5EF4-FFF2-40B4-BE49-F238E27FC236}">
                <a16:creationId xmlns:a16="http://schemas.microsoft.com/office/drawing/2014/main" id="{997928F6-295D-493A-8E81-97F69A481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6992" y="4139400"/>
            <a:ext cx="342805" cy="342805"/>
          </a:xfrm>
          <a:prstGeom prst="rect">
            <a:avLst/>
          </a:prstGeom>
        </p:spPr>
      </p:pic>
      <p:pic>
        <p:nvPicPr>
          <p:cNvPr id="9" name="Grafik 8" descr="Kompass">
            <a:extLst>
              <a:ext uri="{FF2B5EF4-FFF2-40B4-BE49-F238E27FC236}">
                <a16:creationId xmlns:a16="http://schemas.microsoft.com/office/drawing/2014/main" id="{A9C642AA-7187-4A7D-B5FB-D064485D2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2612" y="3746416"/>
            <a:ext cx="357185" cy="35718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1A8DF9-9E61-429B-BBC9-30BA72CFBC06}"/>
              </a:ext>
            </a:extLst>
          </p:cNvPr>
          <p:cNvSpPr txBox="1"/>
          <p:nvPr/>
        </p:nvSpPr>
        <p:spPr>
          <a:xfrm>
            <a:off x="948752" y="2628821"/>
            <a:ext cx="31753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Operating System on GitHub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295DEFF-F239-4BEC-9737-E58A59CD295B}"/>
              </a:ext>
            </a:extLst>
          </p:cNvPr>
          <p:cNvSpPr/>
          <p:nvPr/>
        </p:nvSpPr>
        <p:spPr>
          <a:xfrm>
            <a:off x="361892" y="2243527"/>
            <a:ext cx="4260381" cy="294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/>
              <a:t>One Operating System </a:t>
            </a:r>
            <a:r>
              <a:rPr lang="en-US" sz="900" dirty="0"/>
              <a:t>(decentralized, </a:t>
            </a:r>
            <a:r>
              <a:rPr lang="de-DE" sz="900" dirty="0" err="1"/>
              <a:t>federated</a:t>
            </a:r>
            <a:r>
              <a:rPr lang="en-US" sz="900" dirty="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3139BF3-F17D-4233-9361-0BC71FF55BE5}"/>
              </a:ext>
            </a:extLst>
          </p:cNvPr>
          <p:cNvSpPr txBox="1"/>
          <p:nvPr/>
        </p:nvSpPr>
        <p:spPr>
          <a:xfrm>
            <a:off x="948752" y="3008436"/>
            <a:ext cx="31753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Plug and Play  - Standardized APIs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693BAC6-7D78-4AA3-ABBA-2AF1E65162E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9138" y="2727594"/>
            <a:ext cx="375807" cy="375807"/>
          </a:xfrm>
          <a:prstGeom prst="rect">
            <a:avLst/>
          </a:prstGeom>
        </p:spPr>
      </p:pic>
      <p:pic>
        <p:nvPicPr>
          <p:cNvPr id="14" name="Grafik 13" descr="Puzzleteile">
            <a:extLst>
              <a:ext uri="{FF2B5EF4-FFF2-40B4-BE49-F238E27FC236}">
                <a16:creationId xmlns:a16="http://schemas.microsoft.com/office/drawing/2014/main" id="{E869E257-81A4-4ACA-BC87-D3A7AF1D8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35814" y="2940526"/>
            <a:ext cx="389670" cy="389669"/>
          </a:xfrm>
          <a:prstGeom prst="rect">
            <a:avLst/>
          </a:prstGeom>
        </p:spPr>
      </p:pic>
      <p:pic>
        <p:nvPicPr>
          <p:cNvPr id="15" name="Grafik 14" descr="Offene Hand mit Pflanze">
            <a:extLst>
              <a:ext uri="{FF2B5EF4-FFF2-40B4-BE49-F238E27FC236}">
                <a16:creationId xmlns:a16="http://schemas.microsoft.com/office/drawing/2014/main" id="{658F2C7B-0CA3-4162-B77D-A4D22989D3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38387" y="2588488"/>
            <a:ext cx="375807" cy="375807"/>
          </a:xfrm>
          <a:prstGeom prst="rect">
            <a:avLst/>
          </a:prstGeom>
        </p:spPr>
      </p:pic>
      <p:pic>
        <p:nvPicPr>
          <p:cNvPr id="16" name="Picture 4" descr="BMWi - GAIA-X">
            <a:extLst>
              <a:ext uri="{FF2B5EF4-FFF2-40B4-BE49-F238E27FC236}">
                <a16:creationId xmlns:a16="http://schemas.microsoft.com/office/drawing/2014/main" id="{953A5137-E3F9-4A2D-A2F2-7EE14273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93" y="1393067"/>
            <a:ext cx="720653" cy="50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B9283B0-5A61-476B-B69D-1F681DFF48C1}"/>
              </a:ext>
            </a:extLst>
          </p:cNvPr>
          <p:cNvSpPr txBox="1"/>
          <p:nvPr/>
        </p:nvSpPr>
        <p:spPr>
          <a:xfrm>
            <a:off x="948751" y="1470367"/>
            <a:ext cx="28165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Decentralized Data Spaces</a:t>
            </a:r>
          </a:p>
        </p:txBody>
      </p:sp>
      <p:pic>
        <p:nvPicPr>
          <p:cNvPr id="18" name="Grafik 17" descr="Kopf mit Zahnrädern">
            <a:extLst>
              <a:ext uri="{FF2B5EF4-FFF2-40B4-BE49-F238E27FC236}">
                <a16:creationId xmlns:a16="http://schemas.microsoft.com/office/drawing/2014/main" id="{42343168-91C8-465F-AA49-CF1A6D373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38387" y="1474865"/>
            <a:ext cx="311608" cy="311608"/>
          </a:xfrm>
          <a:prstGeom prst="rect">
            <a:avLst/>
          </a:prstGeom>
        </p:spPr>
      </p:pic>
      <p:pic>
        <p:nvPicPr>
          <p:cNvPr id="19" name="Grafik 18" descr="Münzen">
            <a:extLst>
              <a:ext uri="{FF2B5EF4-FFF2-40B4-BE49-F238E27FC236}">
                <a16:creationId xmlns:a16="http://schemas.microsoft.com/office/drawing/2014/main" id="{49BFEE44-A487-4EB1-8383-80C122CC20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60807" y="1887494"/>
            <a:ext cx="289188" cy="28918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C89B764-E113-4135-908A-5B68428FA7BB}"/>
              </a:ext>
            </a:extLst>
          </p:cNvPr>
          <p:cNvSpPr txBox="1"/>
          <p:nvPr/>
        </p:nvSpPr>
        <p:spPr>
          <a:xfrm>
            <a:off x="977420" y="1872284"/>
            <a:ext cx="3027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Competitive at Application Level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A0FF87C-033F-4876-86AD-885A7A0CF4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8646" y="1510642"/>
            <a:ext cx="275830" cy="27583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6CD753D-1F64-45B1-944C-004182A2320B}"/>
              </a:ext>
            </a:extLst>
          </p:cNvPr>
          <p:cNvSpPr/>
          <p:nvPr/>
        </p:nvSpPr>
        <p:spPr>
          <a:xfrm>
            <a:off x="361891" y="1064040"/>
            <a:ext cx="4260382" cy="294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/>
              <a:t>Data Sovereignty &amp; Interoperability</a:t>
            </a:r>
            <a:r>
              <a:rPr lang="en-US" sz="900" dirty="0"/>
              <a:t>(European Architecture)</a:t>
            </a:r>
            <a:endParaRPr lang="en-US" sz="1350" dirty="0"/>
          </a:p>
        </p:txBody>
      </p:sp>
      <p:pic>
        <p:nvPicPr>
          <p:cNvPr id="23" name="Picture 4" descr="upload.wikimedia.org/wikipedia/commons/thumb/7/...">
            <a:extLst>
              <a:ext uri="{FF2B5EF4-FFF2-40B4-BE49-F238E27FC236}">
                <a16:creationId xmlns:a16="http://schemas.microsoft.com/office/drawing/2014/main" id="{505192D5-A038-49A9-9F34-1E444300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03" y="3829252"/>
            <a:ext cx="607855" cy="19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EAD9F87-8B56-4735-82FA-744635EC0972}"/>
              </a:ext>
            </a:extLst>
          </p:cNvPr>
          <p:cNvGrpSpPr/>
          <p:nvPr/>
        </p:nvGrpSpPr>
        <p:grpSpPr>
          <a:xfrm>
            <a:off x="5040770" y="956285"/>
            <a:ext cx="2681316" cy="3345072"/>
            <a:chOff x="6722776" y="1241167"/>
            <a:chExt cx="3576019" cy="4461257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DB86E25-8C51-4D91-9D80-A7C684A48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22776" y="1241167"/>
              <a:ext cx="3576019" cy="4461257"/>
            </a:xfrm>
            <a:prstGeom prst="rect">
              <a:avLst/>
            </a:prstGeom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3436ED2-0AF9-4377-A0CD-7CA30A1FB762}"/>
                </a:ext>
              </a:extLst>
            </p:cNvPr>
            <p:cNvSpPr/>
            <p:nvPr/>
          </p:nvSpPr>
          <p:spPr>
            <a:xfrm>
              <a:off x="6836857" y="1707977"/>
              <a:ext cx="748930" cy="367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B7ABFF6-D5BC-4BCD-8E03-2D3F5009E429}"/>
              </a:ext>
            </a:extLst>
          </p:cNvPr>
          <p:cNvCxnSpPr/>
          <p:nvPr/>
        </p:nvCxnSpPr>
        <p:spPr>
          <a:xfrm>
            <a:off x="7722086" y="3548023"/>
            <a:ext cx="221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40360F9-FFD5-4F56-9E06-6B170FB96622}"/>
              </a:ext>
            </a:extLst>
          </p:cNvPr>
          <p:cNvCxnSpPr/>
          <p:nvPr/>
        </p:nvCxnSpPr>
        <p:spPr>
          <a:xfrm>
            <a:off x="7722086" y="3063091"/>
            <a:ext cx="221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97C246F-2D95-4D96-996F-41E7EB8C5D75}"/>
              </a:ext>
            </a:extLst>
          </p:cNvPr>
          <p:cNvCxnSpPr/>
          <p:nvPr/>
        </p:nvCxnSpPr>
        <p:spPr>
          <a:xfrm>
            <a:off x="7722086" y="2013470"/>
            <a:ext cx="221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F874080D-D70F-43CC-93C1-6FFBB54FFBC7}"/>
              </a:ext>
            </a:extLst>
          </p:cNvPr>
          <p:cNvSpPr txBox="1"/>
          <p:nvPr/>
        </p:nvSpPr>
        <p:spPr>
          <a:xfrm>
            <a:off x="7714303" y="3559244"/>
            <a:ext cx="1116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b="1" dirty="0"/>
              <a:t>e.g. „Multi-Plug“</a:t>
            </a:r>
            <a:endParaRPr lang="de-DE" sz="7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A3B7405-1C70-4C14-9F8D-C48B8ADEC4A2}"/>
              </a:ext>
            </a:extLst>
          </p:cNvPr>
          <p:cNvSpPr txBox="1"/>
          <p:nvPr/>
        </p:nvSpPr>
        <p:spPr>
          <a:xfrm>
            <a:off x="7714303" y="3070657"/>
            <a:ext cx="1116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b="1" dirty="0"/>
              <a:t>e.g. „Data Models“</a:t>
            </a:r>
            <a:endParaRPr lang="de-DE" sz="7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AA8FA10-383E-4AD1-BD85-6AB305A2BDC3}"/>
              </a:ext>
            </a:extLst>
          </p:cNvPr>
          <p:cNvSpPr txBox="1"/>
          <p:nvPr/>
        </p:nvSpPr>
        <p:spPr>
          <a:xfrm>
            <a:off x="7714303" y="2027150"/>
            <a:ext cx="1116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b="1" dirty="0"/>
              <a:t>e.g. „Marketplace“</a:t>
            </a:r>
            <a:endParaRPr lang="de-DE" sz="7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0C4714A-D176-4A16-98B8-2A4C1192C835}"/>
              </a:ext>
            </a:extLst>
          </p:cNvPr>
          <p:cNvSpPr txBox="1"/>
          <p:nvPr/>
        </p:nvSpPr>
        <p:spPr>
          <a:xfrm>
            <a:off x="7714303" y="2478818"/>
            <a:ext cx="1116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b="1" dirty="0"/>
              <a:t>e.g. „CO</a:t>
            </a:r>
            <a:r>
              <a:rPr lang="de-DE" sz="700" b="1" baseline="-25000" dirty="0"/>
              <a:t>2 </a:t>
            </a:r>
            <a:r>
              <a:rPr lang="de-DE" sz="700" b="1" dirty="0" err="1"/>
              <a:t>calculator</a:t>
            </a:r>
            <a:r>
              <a:rPr lang="de-DE" sz="700" b="1" dirty="0"/>
              <a:t>“</a:t>
            </a:r>
            <a:endParaRPr lang="de-DE" sz="700" dirty="0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4D4F611-7715-47A0-9039-6DD37D267ABB}"/>
              </a:ext>
            </a:extLst>
          </p:cNvPr>
          <p:cNvCxnSpPr/>
          <p:nvPr/>
        </p:nvCxnSpPr>
        <p:spPr>
          <a:xfrm>
            <a:off x="7722086" y="2455084"/>
            <a:ext cx="221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3D4F71B-5D64-4C38-AA27-C09FCB16D88A}"/>
              </a:ext>
            </a:extLst>
          </p:cNvPr>
          <p:cNvCxnSpPr/>
          <p:nvPr/>
        </p:nvCxnSpPr>
        <p:spPr>
          <a:xfrm>
            <a:off x="7722086" y="1429197"/>
            <a:ext cx="221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EC83BB2-6984-468C-9D8A-FEDB4BB3B42B}"/>
              </a:ext>
            </a:extLst>
          </p:cNvPr>
          <p:cNvSpPr txBox="1"/>
          <p:nvPr/>
        </p:nvSpPr>
        <p:spPr>
          <a:xfrm>
            <a:off x="7714303" y="1442877"/>
            <a:ext cx="1116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b="1" dirty="0"/>
              <a:t>e.g. „CO</a:t>
            </a:r>
            <a:r>
              <a:rPr lang="de-DE" sz="700" b="1" baseline="-25000" dirty="0"/>
              <a:t>2 </a:t>
            </a:r>
            <a:r>
              <a:rPr lang="de-DE" sz="700" b="1" dirty="0"/>
              <a:t>Footprint“</a:t>
            </a:r>
            <a:endParaRPr lang="de-DE" sz="700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71D98E9-FC17-4B7E-9240-915FBAB4A88B}"/>
              </a:ext>
            </a:extLst>
          </p:cNvPr>
          <p:cNvCxnSpPr/>
          <p:nvPr/>
        </p:nvCxnSpPr>
        <p:spPr>
          <a:xfrm>
            <a:off x="7722086" y="4013923"/>
            <a:ext cx="221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9B17E372-0656-443E-B3ED-2C7EFA5B51EA}"/>
              </a:ext>
            </a:extLst>
          </p:cNvPr>
          <p:cNvSpPr txBox="1"/>
          <p:nvPr/>
        </p:nvSpPr>
        <p:spPr>
          <a:xfrm>
            <a:off x="7714303" y="4025144"/>
            <a:ext cx="1116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b="1" dirty="0"/>
              <a:t>e.g. „ID“</a:t>
            </a:r>
            <a:endParaRPr lang="de-DE" sz="700" dirty="0"/>
          </a:p>
        </p:txBody>
      </p:sp>
    </p:spTree>
    <p:extLst>
      <p:ext uri="{BB962C8B-B14F-4D97-AF65-F5344CB8AC3E}">
        <p14:creationId xmlns:p14="http://schemas.microsoft.com/office/powerpoint/2010/main" val="1288190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Ellipse 90"/>
          <p:cNvSpPr/>
          <p:nvPr/>
        </p:nvSpPr>
        <p:spPr>
          <a:xfrm rot="9150231">
            <a:off x="3765354" y="1999940"/>
            <a:ext cx="3659582" cy="243566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of Ecosystems and Data Spaces</a:t>
            </a:r>
            <a:endParaRPr lang="en-US" dirty="0"/>
          </a:p>
        </p:txBody>
      </p:sp>
      <p:sp>
        <p:nvSpPr>
          <p:cNvPr id="4" name="Ellipse 3"/>
          <p:cNvSpPr/>
          <p:nvPr/>
        </p:nvSpPr>
        <p:spPr>
          <a:xfrm rot="1495770">
            <a:off x="1438373" y="1638355"/>
            <a:ext cx="4533619" cy="257197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7" name="Ellipse 6"/>
          <p:cNvSpPr/>
          <p:nvPr/>
        </p:nvSpPr>
        <p:spPr>
          <a:xfrm>
            <a:off x="2728230" y="2074774"/>
            <a:ext cx="359860" cy="3598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8" name="Ellipse 7"/>
          <p:cNvSpPr/>
          <p:nvPr/>
        </p:nvSpPr>
        <p:spPr>
          <a:xfrm>
            <a:off x="2831951" y="3351688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9" name="Ellipse 8"/>
          <p:cNvSpPr/>
          <p:nvPr/>
        </p:nvSpPr>
        <p:spPr>
          <a:xfrm>
            <a:off x="2146273" y="2332103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0" name="Ellipse 9"/>
          <p:cNvSpPr/>
          <p:nvPr/>
        </p:nvSpPr>
        <p:spPr>
          <a:xfrm>
            <a:off x="2254231" y="2440062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Ellipse 10"/>
          <p:cNvSpPr/>
          <p:nvPr/>
        </p:nvSpPr>
        <p:spPr>
          <a:xfrm>
            <a:off x="3441870" y="2881610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2" name="Ellipse 11"/>
          <p:cNvSpPr/>
          <p:nvPr/>
        </p:nvSpPr>
        <p:spPr>
          <a:xfrm>
            <a:off x="3549829" y="2989569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Ellipse 12"/>
          <p:cNvSpPr/>
          <p:nvPr/>
        </p:nvSpPr>
        <p:spPr>
          <a:xfrm>
            <a:off x="2800202" y="2660990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4" name="Ellipse 13"/>
          <p:cNvSpPr/>
          <p:nvPr/>
        </p:nvSpPr>
        <p:spPr>
          <a:xfrm>
            <a:off x="2908160" y="2768948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5" name="Ellipse 14"/>
          <p:cNvSpPr/>
          <p:nvPr/>
        </p:nvSpPr>
        <p:spPr>
          <a:xfrm>
            <a:off x="2171334" y="2977984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6" name="Ellipse 15"/>
          <p:cNvSpPr/>
          <p:nvPr/>
        </p:nvSpPr>
        <p:spPr>
          <a:xfrm>
            <a:off x="2279292" y="3085942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" name="Ellipse 16"/>
          <p:cNvSpPr/>
          <p:nvPr/>
        </p:nvSpPr>
        <p:spPr>
          <a:xfrm>
            <a:off x="3793666" y="1762451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8" name="Ellipse 17"/>
          <p:cNvSpPr/>
          <p:nvPr/>
        </p:nvSpPr>
        <p:spPr>
          <a:xfrm>
            <a:off x="3901625" y="1870409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Ellipse 18"/>
          <p:cNvSpPr/>
          <p:nvPr/>
        </p:nvSpPr>
        <p:spPr>
          <a:xfrm>
            <a:off x="2945078" y="3459646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I</a:t>
            </a:r>
          </a:p>
        </p:txBody>
      </p:sp>
      <p:cxnSp>
        <p:nvCxnSpPr>
          <p:cNvPr id="21" name="Gerader Verbinder 20"/>
          <p:cNvCxnSpPr>
            <a:stCxn id="9" idx="7"/>
            <a:endCxn id="7" idx="2"/>
          </p:cNvCxnSpPr>
          <p:nvPr/>
        </p:nvCxnSpPr>
        <p:spPr>
          <a:xfrm flipV="1">
            <a:off x="2453432" y="2254705"/>
            <a:ext cx="274799" cy="13010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7" idx="4"/>
            <a:endCxn id="13" idx="0"/>
          </p:cNvCxnSpPr>
          <p:nvPr/>
        </p:nvCxnSpPr>
        <p:spPr>
          <a:xfrm>
            <a:off x="2908160" y="2434634"/>
            <a:ext cx="71972" cy="22635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17" idx="2"/>
            <a:endCxn id="7" idx="7"/>
          </p:cNvCxnSpPr>
          <p:nvPr/>
        </p:nvCxnSpPr>
        <p:spPr>
          <a:xfrm flipH="1">
            <a:off x="3035390" y="1942381"/>
            <a:ext cx="758277" cy="18509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7" idx="3"/>
            <a:endCxn id="13" idx="7"/>
          </p:cNvCxnSpPr>
          <p:nvPr/>
        </p:nvCxnSpPr>
        <p:spPr>
          <a:xfrm flipH="1">
            <a:off x="3107362" y="2069611"/>
            <a:ext cx="739004" cy="64407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3" idx="5"/>
            <a:endCxn id="11" idx="2"/>
          </p:cNvCxnSpPr>
          <p:nvPr/>
        </p:nvCxnSpPr>
        <p:spPr>
          <a:xfrm>
            <a:off x="3107362" y="2968149"/>
            <a:ext cx="334510" cy="933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13" idx="3"/>
            <a:endCxn id="15" idx="7"/>
          </p:cNvCxnSpPr>
          <p:nvPr/>
        </p:nvCxnSpPr>
        <p:spPr>
          <a:xfrm flipH="1">
            <a:off x="2478494" y="2968149"/>
            <a:ext cx="374410" cy="625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9" idx="4"/>
            <a:endCxn id="15" idx="0"/>
          </p:cNvCxnSpPr>
          <p:nvPr/>
        </p:nvCxnSpPr>
        <p:spPr>
          <a:xfrm>
            <a:off x="2326203" y="2691964"/>
            <a:ext cx="25061" cy="28602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8" idx="2"/>
            <a:endCxn id="15" idx="5"/>
          </p:cNvCxnSpPr>
          <p:nvPr/>
        </p:nvCxnSpPr>
        <p:spPr>
          <a:xfrm flipH="1" flipV="1">
            <a:off x="2478494" y="3285144"/>
            <a:ext cx="353457" cy="24647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3"/>
            <a:endCxn id="8" idx="6"/>
          </p:cNvCxnSpPr>
          <p:nvPr/>
        </p:nvCxnSpPr>
        <p:spPr>
          <a:xfrm flipH="1">
            <a:off x="3191811" y="3188771"/>
            <a:ext cx="302760" cy="3428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13" idx="4"/>
            <a:endCxn id="8" idx="0"/>
          </p:cNvCxnSpPr>
          <p:nvPr/>
        </p:nvCxnSpPr>
        <p:spPr>
          <a:xfrm>
            <a:off x="2980132" y="3020850"/>
            <a:ext cx="31748" cy="33083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7" idx="3"/>
            <a:endCxn id="15" idx="7"/>
          </p:cNvCxnSpPr>
          <p:nvPr/>
        </p:nvCxnSpPr>
        <p:spPr>
          <a:xfrm flipH="1">
            <a:off x="2478494" y="2381934"/>
            <a:ext cx="302437" cy="6487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17" idx="4"/>
            <a:endCxn id="11" idx="7"/>
          </p:cNvCxnSpPr>
          <p:nvPr/>
        </p:nvCxnSpPr>
        <p:spPr>
          <a:xfrm flipH="1">
            <a:off x="3749029" y="2122310"/>
            <a:ext cx="224567" cy="81200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6685750" y="2158272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0" name="Ellipse 39"/>
          <p:cNvSpPr/>
          <p:nvPr/>
        </p:nvSpPr>
        <p:spPr>
          <a:xfrm>
            <a:off x="6793709" y="2266230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1" name="Ellipse 40"/>
          <p:cNvSpPr/>
          <p:nvPr/>
        </p:nvSpPr>
        <p:spPr>
          <a:xfrm>
            <a:off x="5972110" y="2028046"/>
            <a:ext cx="359860" cy="3598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2" name="Ellipse 41"/>
          <p:cNvSpPr/>
          <p:nvPr/>
        </p:nvSpPr>
        <p:spPr>
          <a:xfrm>
            <a:off x="6075831" y="3200479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3" name="Ellipse 42"/>
          <p:cNvSpPr/>
          <p:nvPr/>
        </p:nvSpPr>
        <p:spPr>
          <a:xfrm>
            <a:off x="5390153" y="2285375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4" name="Ellipse 43"/>
          <p:cNvSpPr/>
          <p:nvPr/>
        </p:nvSpPr>
        <p:spPr>
          <a:xfrm>
            <a:off x="5498111" y="2393334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5" name="Ellipse 44"/>
          <p:cNvSpPr/>
          <p:nvPr/>
        </p:nvSpPr>
        <p:spPr>
          <a:xfrm>
            <a:off x="6685750" y="2834883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6" name="Ellipse 45"/>
          <p:cNvSpPr/>
          <p:nvPr/>
        </p:nvSpPr>
        <p:spPr>
          <a:xfrm>
            <a:off x="6793709" y="2942841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7" name="Ellipse 46"/>
          <p:cNvSpPr/>
          <p:nvPr/>
        </p:nvSpPr>
        <p:spPr>
          <a:xfrm>
            <a:off x="6044083" y="2614262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8" name="Ellipse 47"/>
          <p:cNvSpPr/>
          <p:nvPr/>
        </p:nvSpPr>
        <p:spPr>
          <a:xfrm>
            <a:off x="6152041" y="2722220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9" name="Ellipse 48"/>
          <p:cNvSpPr/>
          <p:nvPr/>
        </p:nvSpPr>
        <p:spPr>
          <a:xfrm>
            <a:off x="5415214" y="2931257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50" name="Ellipse 49"/>
          <p:cNvSpPr/>
          <p:nvPr/>
        </p:nvSpPr>
        <p:spPr>
          <a:xfrm>
            <a:off x="5523173" y="3039215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3" name="Ellipse 52"/>
          <p:cNvSpPr/>
          <p:nvPr/>
        </p:nvSpPr>
        <p:spPr>
          <a:xfrm>
            <a:off x="6188959" y="3308437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I</a:t>
            </a:r>
          </a:p>
        </p:txBody>
      </p:sp>
      <p:cxnSp>
        <p:nvCxnSpPr>
          <p:cNvPr id="55" name="Gerader Verbinder 54"/>
          <p:cNvCxnSpPr>
            <a:stCxn id="43" idx="7"/>
            <a:endCxn id="41" idx="2"/>
          </p:cNvCxnSpPr>
          <p:nvPr/>
        </p:nvCxnSpPr>
        <p:spPr>
          <a:xfrm flipV="1">
            <a:off x="5697312" y="2207977"/>
            <a:ext cx="274799" cy="13010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stCxn id="41" idx="4"/>
            <a:endCxn id="47" idx="0"/>
          </p:cNvCxnSpPr>
          <p:nvPr/>
        </p:nvCxnSpPr>
        <p:spPr>
          <a:xfrm>
            <a:off x="6152040" y="2387907"/>
            <a:ext cx="71972" cy="22635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47" idx="7"/>
            <a:endCxn id="39" idx="3"/>
          </p:cNvCxnSpPr>
          <p:nvPr/>
        </p:nvCxnSpPr>
        <p:spPr>
          <a:xfrm flipV="1">
            <a:off x="6351242" y="2465431"/>
            <a:ext cx="387210" cy="20153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>
            <a:stCxn id="39" idx="4"/>
            <a:endCxn id="45" idx="0"/>
          </p:cNvCxnSpPr>
          <p:nvPr/>
        </p:nvCxnSpPr>
        <p:spPr>
          <a:xfrm>
            <a:off x="6865680" y="2518133"/>
            <a:ext cx="0" cy="3167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47" idx="5"/>
            <a:endCxn id="45" idx="2"/>
          </p:cNvCxnSpPr>
          <p:nvPr/>
        </p:nvCxnSpPr>
        <p:spPr>
          <a:xfrm>
            <a:off x="6351242" y="2921422"/>
            <a:ext cx="334510" cy="933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>
            <a:stCxn id="47" idx="3"/>
            <a:endCxn id="49" idx="7"/>
          </p:cNvCxnSpPr>
          <p:nvPr/>
        </p:nvCxnSpPr>
        <p:spPr>
          <a:xfrm flipH="1">
            <a:off x="5722374" y="2921422"/>
            <a:ext cx="374410" cy="625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43" idx="4"/>
            <a:endCxn id="49" idx="0"/>
          </p:cNvCxnSpPr>
          <p:nvPr/>
        </p:nvCxnSpPr>
        <p:spPr>
          <a:xfrm>
            <a:off x="5570083" y="2645237"/>
            <a:ext cx="25061" cy="28602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42" idx="2"/>
            <a:endCxn id="49" idx="5"/>
          </p:cNvCxnSpPr>
          <p:nvPr/>
        </p:nvCxnSpPr>
        <p:spPr>
          <a:xfrm flipH="1" flipV="1">
            <a:off x="5722374" y="3238416"/>
            <a:ext cx="353458" cy="14199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45" idx="3"/>
            <a:endCxn id="42" idx="6"/>
          </p:cNvCxnSpPr>
          <p:nvPr/>
        </p:nvCxnSpPr>
        <p:spPr>
          <a:xfrm flipH="1">
            <a:off x="6435691" y="3142043"/>
            <a:ext cx="302761" cy="23836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47" idx="4"/>
            <a:endCxn id="42" idx="0"/>
          </p:cNvCxnSpPr>
          <p:nvPr/>
        </p:nvCxnSpPr>
        <p:spPr>
          <a:xfrm>
            <a:off x="6224013" y="2974122"/>
            <a:ext cx="31748" cy="22635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41" idx="3"/>
            <a:endCxn id="49" idx="7"/>
          </p:cNvCxnSpPr>
          <p:nvPr/>
        </p:nvCxnSpPr>
        <p:spPr>
          <a:xfrm flipH="1">
            <a:off x="5722374" y="2335207"/>
            <a:ext cx="302437" cy="6487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stCxn id="41" idx="6"/>
            <a:endCxn id="39" idx="2"/>
          </p:cNvCxnSpPr>
          <p:nvPr/>
        </p:nvCxnSpPr>
        <p:spPr>
          <a:xfrm>
            <a:off x="6331971" y="2207977"/>
            <a:ext cx="353781" cy="13022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>
            <a:stCxn id="39" idx="2"/>
            <a:endCxn id="43" idx="6"/>
          </p:cNvCxnSpPr>
          <p:nvPr/>
        </p:nvCxnSpPr>
        <p:spPr>
          <a:xfrm flipH="1">
            <a:off x="5750013" y="2338204"/>
            <a:ext cx="935738" cy="12710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514110" y="1057207"/>
            <a:ext cx="359860" cy="3598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cxnSp>
        <p:nvCxnSpPr>
          <p:cNvPr id="75" name="Gerader Verbinder 74"/>
          <p:cNvCxnSpPr>
            <a:stCxn id="72" idx="2"/>
            <a:endCxn id="7" idx="7"/>
          </p:cNvCxnSpPr>
          <p:nvPr/>
        </p:nvCxnSpPr>
        <p:spPr>
          <a:xfrm flipH="1">
            <a:off x="3035390" y="1237138"/>
            <a:ext cx="1478721" cy="890337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72" idx="6"/>
            <a:endCxn id="41" idx="1"/>
          </p:cNvCxnSpPr>
          <p:nvPr/>
        </p:nvCxnSpPr>
        <p:spPr>
          <a:xfrm>
            <a:off x="4873971" y="1237138"/>
            <a:ext cx="1150840" cy="84360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7" idx="6"/>
            <a:endCxn id="41" idx="2"/>
          </p:cNvCxnSpPr>
          <p:nvPr/>
        </p:nvCxnSpPr>
        <p:spPr>
          <a:xfrm flipV="1">
            <a:off x="3088090" y="2207976"/>
            <a:ext cx="2884020" cy="46728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4579056" y="3125405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83" name="Ellipse 82"/>
          <p:cNvSpPr/>
          <p:nvPr/>
        </p:nvSpPr>
        <p:spPr>
          <a:xfrm>
            <a:off x="4687014" y="3233363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85" name="Gerader Verbinder 84"/>
          <p:cNvCxnSpPr>
            <a:stCxn id="49" idx="2"/>
            <a:endCxn id="82" idx="7"/>
          </p:cNvCxnSpPr>
          <p:nvPr/>
        </p:nvCxnSpPr>
        <p:spPr>
          <a:xfrm flipH="1">
            <a:off x="4886216" y="3111186"/>
            <a:ext cx="528998" cy="669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/>
          <p:cNvCxnSpPr>
            <a:stCxn id="43" idx="3"/>
            <a:endCxn id="82" idx="7"/>
          </p:cNvCxnSpPr>
          <p:nvPr/>
        </p:nvCxnSpPr>
        <p:spPr>
          <a:xfrm flipH="1">
            <a:off x="4886216" y="2592536"/>
            <a:ext cx="556638" cy="58557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5073016" y="3880288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73" name="Ellipse 72"/>
          <p:cNvSpPr/>
          <p:nvPr/>
        </p:nvSpPr>
        <p:spPr>
          <a:xfrm>
            <a:off x="5180974" y="3988246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4" name="Ellipse 73"/>
          <p:cNvSpPr/>
          <p:nvPr/>
        </p:nvSpPr>
        <p:spPr>
          <a:xfrm>
            <a:off x="4154251" y="3597880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77" name="Ellipse 76"/>
          <p:cNvSpPr/>
          <p:nvPr/>
        </p:nvSpPr>
        <p:spPr>
          <a:xfrm>
            <a:off x="4262209" y="3705838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8" name="Ellipse 77"/>
          <p:cNvSpPr/>
          <p:nvPr/>
        </p:nvSpPr>
        <p:spPr>
          <a:xfrm>
            <a:off x="4522793" y="2537278"/>
            <a:ext cx="359860" cy="3598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79" name="Ellipse 78"/>
          <p:cNvSpPr/>
          <p:nvPr/>
        </p:nvSpPr>
        <p:spPr>
          <a:xfrm>
            <a:off x="4630752" y="2645236"/>
            <a:ext cx="143944" cy="1439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81" name="Gerader Verbinder 80"/>
          <p:cNvCxnSpPr>
            <a:stCxn id="82" idx="3"/>
            <a:endCxn id="74" idx="7"/>
          </p:cNvCxnSpPr>
          <p:nvPr/>
        </p:nvCxnSpPr>
        <p:spPr>
          <a:xfrm flipH="1">
            <a:off x="4461411" y="3432565"/>
            <a:ext cx="170345" cy="2180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2"/>
            <a:endCxn id="11" idx="6"/>
          </p:cNvCxnSpPr>
          <p:nvPr/>
        </p:nvCxnSpPr>
        <p:spPr>
          <a:xfrm flipH="1">
            <a:off x="3801730" y="2717208"/>
            <a:ext cx="721063" cy="34433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8" idx="1"/>
            <a:endCxn id="17" idx="5"/>
          </p:cNvCxnSpPr>
          <p:nvPr/>
        </p:nvCxnSpPr>
        <p:spPr>
          <a:xfrm flipH="1" flipV="1">
            <a:off x="4100826" y="2069611"/>
            <a:ext cx="474668" cy="52036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3"/>
            <a:endCxn id="74" idx="0"/>
          </p:cNvCxnSpPr>
          <p:nvPr/>
        </p:nvCxnSpPr>
        <p:spPr>
          <a:xfrm flipH="1">
            <a:off x="4334181" y="2844437"/>
            <a:ext cx="241313" cy="75344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11" idx="5"/>
            <a:endCxn id="74" idx="1"/>
          </p:cNvCxnSpPr>
          <p:nvPr/>
        </p:nvCxnSpPr>
        <p:spPr>
          <a:xfrm>
            <a:off x="3749030" y="3188771"/>
            <a:ext cx="457921" cy="46181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/>
          <p:cNvCxnSpPr>
            <a:stCxn id="8" idx="6"/>
            <a:endCxn id="74" idx="2"/>
          </p:cNvCxnSpPr>
          <p:nvPr/>
        </p:nvCxnSpPr>
        <p:spPr>
          <a:xfrm>
            <a:off x="3191811" y="3531618"/>
            <a:ext cx="962440" cy="24619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42" idx="2"/>
            <a:endCxn id="74" idx="6"/>
          </p:cNvCxnSpPr>
          <p:nvPr/>
        </p:nvCxnSpPr>
        <p:spPr>
          <a:xfrm flipH="1">
            <a:off x="4514111" y="3380409"/>
            <a:ext cx="1561720" cy="39740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74" idx="6"/>
            <a:endCxn id="71" idx="2"/>
          </p:cNvCxnSpPr>
          <p:nvPr/>
        </p:nvCxnSpPr>
        <p:spPr>
          <a:xfrm>
            <a:off x="4514111" y="3777810"/>
            <a:ext cx="558905" cy="282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71" idx="7"/>
            <a:endCxn id="42" idx="2"/>
          </p:cNvCxnSpPr>
          <p:nvPr/>
        </p:nvCxnSpPr>
        <p:spPr>
          <a:xfrm flipV="1">
            <a:off x="5380176" y="3380409"/>
            <a:ext cx="695655" cy="55257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695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Catena-X, Mobility Data Space, and other project use cases present new data sharing challenges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Connection with multiple data spaces</a:t>
            </a:r>
            <a:r>
              <a:rPr lang="en-US" sz="15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Support </a:t>
            </a:r>
            <a:r>
              <a:rPr lang="en-US" sz="1500" dirty="0"/>
              <a:t>for data flow and transfer protocols to handle diverse data types </a:t>
            </a:r>
          </a:p>
          <a:p>
            <a:pPr lvl="2">
              <a:spcBef>
                <a:spcPts val="0"/>
              </a:spcBef>
            </a:pPr>
            <a:r>
              <a:rPr lang="en-US" sz="1200" dirty="0"/>
              <a:t>Streaming, Big Data</a:t>
            </a:r>
          </a:p>
          <a:p>
            <a:pPr lvl="1">
              <a:spcBef>
                <a:spcPts val="0"/>
              </a:spcBef>
            </a:pPr>
            <a:r>
              <a:rPr lang="en-US" sz="1500" dirty="0"/>
              <a:t>Identity across multiple jurisdictions</a:t>
            </a:r>
          </a:p>
          <a:p>
            <a:pPr lvl="1">
              <a:spcBef>
                <a:spcPts val="0"/>
              </a:spcBef>
            </a:pPr>
            <a:r>
              <a:rPr lang="en-US" sz="1500" dirty="0"/>
              <a:t>Cataloging across many providers</a:t>
            </a:r>
          </a:p>
          <a:p>
            <a:pPr lvl="1">
              <a:spcBef>
                <a:spcPts val="0"/>
              </a:spcBef>
            </a:pPr>
            <a:r>
              <a:rPr lang="en-US" sz="1500" dirty="0"/>
              <a:t>Policy management that traverses multiple infrastructure layers  </a:t>
            </a:r>
          </a:p>
          <a:p>
            <a:pPr lvl="1">
              <a:spcBef>
                <a:spcPts val="0"/>
              </a:spcBef>
            </a:pPr>
            <a:r>
              <a:rPr lang="en-US" sz="1500" dirty="0"/>
              <a:t>Need for extensibility and modularity to accommodate diverse needs and use </a:t>
            </a:r>
            <a:r>
              <a:rPr lang="en-US" sz="1500" dirty="0" smtClean="0"/>
              <a:t>cases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accepted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71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Dataspace Connector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7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Dataspace Connector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378521" y="3262391"/>
            <a:ext cx="8384579" cy="146894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521" y="1011059"/>
            <a:ext cx="8384579" cy="2251331"/>
          </a:xfrm>
          <a:prstGeom prst="rect">
            <a:avLst/>
          </a:prstGeom>
        </p:spPr>
      </p:pic>
      <p:cxnSp>
        <p:nvCxnSpPr>
          <p:cNvPr id="7" name="Gerader Verbinder 6"/>
          <p:cNvCxnSpPr/>
          <p:nvPr/>
        </p:nvCxnSpPr>
        <p:spPr>
          <a:xfrm flipH="1">
            <a:off x="568263" y="3262391"/>
            <a:ext cx="6177" cy="1468947"/>
          </a:xfrm>
          <a:prstGeom prst="line">
            <a:avLst/>
          </a:prstGeom>
          <a:ln w="1270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>
            <a:off x="6608261" y="3262391"/>
            <a:ext cx="6177" cy="1468947"/>
          </a:xfrm>
          <a:prstGeom prst="line">
            <a:avLst/>
          </a:prstGeom>
          <a:ln w="1270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399" y="3262390"/>
            <a:ext cx="2940511" cy="12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900" dirty="0"/>
              <a:t>Based on a simple modularity system</a:t>
            </a:r>
          </a:p>
          <a:p>
            <a:r>
              <a:rPr lang="en-US" sz="1900" dirty="0"/>
              <a:t>Separate control and data planes</a:t>
            </a:r>
          </a:p>
          <a:p>
            <a:r>
              <a:rPr lang="en-US" sz="1900" dirty="0"/>
              <a:t>System is asynchronous and highly available</a:t>
            </a:r>
          </a:p>
          <a:p>
            <a:r>
              <a:rPr lang="en-US" sz="1900" dirty="0"/>
              <a:t>Transfer processes are fully auditable</a:t>
            </a:r>
          </a:p>
          <a:p>
            <a:r>
              <a:rPr lang="en-US" sz="1900" dirty="0"/>
              <a:t>Eliminate single points of failure</a:t>
            </a:r>
          </a:p>
          <a:p>
            <a:r>
              <a:rPr lang="en-US" sz="1900" dirty="0"/>
              <a:t>Cloud aware policy enforcement and projection</a:t>
            </a:r>
          </a:p>
          <a:p>
            <a:r>
              <a:rPr lang="en-US" sz="1900" dirty="0"/>
              <a:t>System </a:t>
            </a:r>
            <a:r>
              <a:rPr lang="en-US" sz="1900" dirty="0" smtClean="0"/>
              <a:t>security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6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342900" defTabSz="816119" fontAlgn="base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 dirty="0"/>
              <a:t>Introduction</a:t>
            </a:r>
          </a:p>
          <a:p>
            <a:pPr marL="457200" indent="-342900" defTabSz="816119" fontAlgn="base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 dirty="0"/>
              <a:t>Data Spaces</a:t>
            </a:r>
          </a:p>
          <a:p>
            <a:pPr marL="457200" indent="-342900" defTabSz="816119" fontAlgn="base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 dirty="0"/>
              <a:t>Business Ecosystems and Networks</a:t>
            </a:r>
          </a:p>
          <a:p>
            <a:pPr marL="457200" indent="-342900" defTabSz="816119" fontAlgn="base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 dirty="0"/>
              <a:t>Eclipse Dataspace </a:t>
            </a:r>
            <a:r>
              <a:rPr lang="en-US" sz="1800" dirty="0" smtClean="0"/>
              <a:t>Connector</a:t>
            </a:r>
            <a:endParaRPr lang="en-US" sz="180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99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35000"/>
              </a:lnSpc>
            </a:pPr>
            <a:r>
              <a:rPr lang="en-US" sz="2600" dirty="0"/>
              <a:t>Modules are assembled into a runtime</a:t>
            </a:r>
          </a:p>
          <a:p>
            <a:pPr>
              <a:lnSpc>
                <a:spcPct val="135000"/>
              </a:lnSpc>
            </a:pPr>
            <a:r>
              <a:rPr lang="en-US" sz="2600" dirty="0"/>
              <a:t>Data cataloging handled by external system</a:t>
            </a:r>
          </a:p>
          <a:p>
            <a:pPr lvl="1">
              <a:lnSpc>
                <a:spcPct val="135000"/>
              </a:lnSpc>
              <a:spcBef>
                <a:spcPts val="0"/>
              </a:spcBef>
            </a:pPr>
            <a:r>
              <a:rPr lang="en-US" sz="2600" dirty="0"/>
              <a:t>e.g., Apache Atlas</a:t>
            </a:r>
          </a:p>
          <a:p>
            <a:pPr lvl="1">
              <a:lnSpc>
                <a:spcPct val="135000"/>
              </a:lnSpc>
              <a:spcBef>
                <a:spcPts val="0"/>
              </a:spcBef>
            </a:pPr>
            <a:r>
              <a:rPr lang="en-US" sz="2600" dirty="0"/>
              <a:t>Modularity allows this to be substituted</a:t>
            </a:r>
          </a:p>
          <a:p>
            <a:pPr>
              <a:lnSpc>
                <a:spcPct val="135000"/>
              </a:lnSpc>
            </a:pPr>
            <a:r>
              <a:rPr lang="en-US" sz="2600" dirty="0"/>
              <a:t>Data transfer and storage performed out of band</a:t>
            </a:r>
          </a:p>
          <a:p>
            <a:pPr lvl="1">
              <a:lnSpc>
                <a:spcPct val="135000"/>
              </a:lnSpc>
              <a:spcBef>
                <a:spcPts val="0"/>
              </a:spcBef>
            </a:pPr>
            <a:r>
              <a:rPr lang="en-US" sz="2600" dirty="0"/>
              <a:t>Modularity allows this to be substituted or augmented</a:t>
            </a:r>
          </a:p>
          <a:p>
            <a:pPr lvl="2">
              <a:lnSpc>
                <a:spcPct val="135000"/>
              </a:lnSpc>
              <a:spcBef>
                <a:spcPts val="0"/>
              </a:spcBef>
            </a:pPr>
            <a:r>
              <a:rPr lang="en-US" sz="2600" dirty="0"/>
              <a:t>Ability to add multiple transfer mechanisms to support diverse data types</a:t>
            </a:r>
          </a:p>
          <a:p>
            <a:pPr lvl="1">
              <a:lnSpc>
                <a:spcPct val="135000"/>
              </a:lnSpc>
              <a:spcBef>
                <a:spcPts val="0"/>
              </a:spcBef>
            </a:pPr>
            <a:r>
              <a:rPr lang="en-US" sz="2600" dirty="0"/>
              <a:t>Solves key aspects of how to handle streaming, large data transfer, and hyper scaling</a:t>
            </a:r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Connector </a:t>
            </a:r>
            <a:r>
              <a:rPr lang="en-US" dirty="0"/>
              <a:t>is a </a:t>
            </a:r>
            <a:r>
              <a:rPr lang="en-US" dirty="0" smtClean="0"/>
              <a:t>Coordinator</a:t>
            </a:r>
            <a:endParaRPr lang="en-US" dirty="0"/>
          </a:p>
        </p:txBody>
      </p:sp>
      <p:pic>
        <p:nvPicPr>
          <p:cNvPr id="123" name="Grafik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51" y="1444879"/>
            <a:ext cx="3909934" cy="199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39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Processes are modeled as persistent state machines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Nearly symmetric on the client connector and provider connector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Includes states for initiation, receipt, resource provisioning, transfer, and termination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State transitions happen asynchronously after a defined task is completed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For example, provisioning cloud storage for data</a:t>
            </a:r>
          </a:p>
          <a:p>
            <a:pPr lvl="2">
              <a:spcBef>
                <a:spcPts val="0"/>
              </a:spcBef>
            </a:pPr>
            <a:r>
              <a:rPr lang="en-US" dirty="0"/>
              <a:t>Tasks must be idempotent for reliability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Processes are persisted to a store</a:t>
            </a:r>
          </a:p>
          <a:p>
            <a:pPr lvl="2">
              <a:spcBef>
                <a:spcPts val="0"/>
              </a:spcBef>
            </a:pPr>
            <a:r>
              <a:rPr lang="en-US" dirty="0"/>
              <a:t>Can be a highly available database with geographic fail over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Or, as simple as an in memory Map</a:t>
            </a:r>
          </a:p>
          <a:p>
            <a:r>
              <a:rPr lang="en-US" dirty="0"/>
              <a:t>Provides a foundation for full observability and data audit</a:t>
            </a:r>
          </a:p>
          <a:p>
            <a:pPr lvl="1">
              <a:spcBef>
                <a:spcPts val="0"/>
              </a:spcBef>
            </a:pPr>
            <a:r>
              <a:rPr lang="en-US" dirty="0"/>
              <a:t>Metadata about each state is recorded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Observability can be achieved by correlating the process id with separate telemetry </a:t>
            </a:r>
            <a:r>
              <a:rPr lang="en-US" dirty="0" smtClean="0"/>
              <a:t>data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Connector is a Coordinator</a:t>
            </a:r>
          </a:p>
        </p:txBody>
      </p:sp>
    </p:spTree>
    <p:extLst>
      <p:ext uri="{BB962C8B-B14F-4D97-AF65-F5344CB8AC3E}">
        <p14:creationId xmlns:p14="http://schemas.microsoft.com/office/powerpoint/2010/main" val="385060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77900" y="1215000"/>
            <a:ext cx="5404807" cy="3537000"/>
          </a:xfrm>
        </p:spPr>
        <p:txBody>
          <a:bodyPr/>
          <a:lstStyle/>
          <a:p>
            <a:r>
              <a:rPr lang="en-US" dirty="0"/>
              <a:t>Policy engine that is cloud aware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 limited to the connector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Can be embedded in other processes</a:t>
            </a:r>
          </a:p>
          <a:p>
            <a:r>
              <a:rPr lang="en-US" dirty="0"/>
              <a:t>Horizontal and vertical enforcement</a:t>
            </a:r>
          </a:p>
          <a:p>
            <a:r>
              <a:rPr lang="en-US" dirty="0"/>
              <a:t>Parses policy syntax into an internal Policy Model AST</a:t>
            </a:r>
          </a:p>
          <a:p>
            <a:r>
              <a:rPr lang="en-US" dirty="0"/>
              <a:t>Evaluators and transformers to enforce policy</a:t>
            </a:r>
          </a:p>
          <a:p>
            <a:pPr lvl="1">
              <a:spcBef>
                <a:spcPts val="0"/>
              </a:spcBef>
            </a:pPr>
            <a:r>
              <a:rPr lang="en-US" dirty="0"/>
              <a:t>Evaluators can make policy decisions, e.g. is a connector authorized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Transformers can create and deploy policy to different levels </a:t>
            </a:r>
          </a:p>
          <a:p>
            <a:pPr lvl="2">
              <a:spcBef>
                <a:spcPts val="0"/>
              </a:spcBef>
            </a:pPr>
            <a:r>
              <a:rPr lang="en-US" dirty="0"/>
              <a:t>OPA, storage,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Cloud-Aware Policy Enforcement</a:t>
            </a:r>
            <a:endParaRPr lang="en-US" dirty="0"/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58" y="1215000"/>
            <a:ext cx="2840717" cy="34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https://projects.eclipse.org/proposals/eclipse-dataspace-connector</a:t>
            </a:r>
            <a:r>
              <a:rPr lang="de-DE" dirty="0"/>
              <a:t> </a:t>
            </a:r>
          </a:p>
          <a:p>
            <a:endParaRPr lang="de-DE" dirty="0" smtClean="0"/>
          </a:p>
          <a:p>
            <a:r>
              <a:rPr lang="de-DE" dirty="0" smtClean="0"/>
              <a:t>Official </a:t>
            </a:r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June 2021</a:t>
            </a:r>
          </a:p>
          <a:p>
            <a:r>
              <a:rPr lang="en-US" dirty="0"/>
              <a:t>Initial contribution has been made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Basis for data exchange and connectivity available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IDS protocols are currently merged</a:t>
            </a:r>
          </a:p>
          <a:p>
            <a:endParaRPr lang="de-DE" dirty="0" smtClean="0"/>
          </a:p>
          <a:p>
            <a:r>
              <a:rPr lang="de-DE" dirty="0" err="1" smtClean="0"/>
              <a:t>Expand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community</a:t>
            </a:r>
            <a:endParaRPr lang="de-DE" dirty="0" smtClean="0"/>
          </a:p>
          <a:p>
            <a:pPr lvl="1">
              <a:spcBef>
                <a:spcPts val="0"/>
              </a:spcBef>
            </a:pPr>
            <a:r>
              <a:rPr lang="de-DE" dirty="0" err="1" smtClean="0"/>
              <a:t>Onboarding</a:t>
            </a:r>
            <a:r>
              <a:rPr lang="de-DE" dirty="0"/>
              <a:t> „Experience“ on YT: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www.youtube.com/channel/UCYmjEHtMSzycheBB4AeITHg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Quo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2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2533650" y="2657475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250740" y="237082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/>
              <a:t>Eclipse Dataspace Connector - How to build data spaces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255520" y="3889248"/>
            <a:ext cx="4645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Markus Spiekermann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Head of Department Data Business, </a:t>
            </a:r>
            <a:r>
              <a:rPr lang="en-US" dirty="0" err="1" smtClean="0">
                <a:solidFill>
                  <a:schemeClr val="bg1"/>
                </a:solidFill>
              </a:rPr>
              <a:t>Fraunhofer</a:t>
            </a:r>
            <a:r>
              <a:rPr lang="en-US" dirty="0" smtClean="0">
                <a:solidFill>
                  <a:schemeClr val="bg1"/>
                </a:solidFill>
              </a:rPr>
              <a:t> ISST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Project Lead of Eclipse Dataspace Connector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396" y="4150304"/>
            <a:ext cx="216551" cy="2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2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91958D8-C33C-499F-9C1F-24CF2958DE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6"/>
          <a:stretch/>
        </p:blipFill>
        <p:spPr>
          <a:xfrm>
            <a:off x="357692" y="1236533"/>
            <a:ext cx="4211929" cy="2861573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F2DF648-88C9-41F5-B163-9ACBEFC446D2}"/>
              </a:ext>
            </a:extLst>
          </p:cNvPr>
          <p:cNvSpPr txBox="1"/>
          <p:nvPr/>
        </p:nvSpPr>
        <p:spPr>
          <a:xfrm>
            <a:off x="3976304" y="1582191"/>
            <a:ext cx="4804651" cy="31813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269930" tIns="134965" rIns="269930" bIns="269930" rtlCol="0">
            <a:noAutofit/>
          </a:bodyPr>
          <a:lstStyle/>
          <a:p>
            <a:r>
              <a:rPr lang="de-DE" sz="1600" i="1" dirty="0"/>
              <a:t>»A real </a:t>
            </a:r>
            <a:r>
              <a:rPr lang="de-DE" sz="1600" i="1" dirty="0" err="1"/>
              <a:t>data</a:t>
            </a:r>
            <a:r>
              <a:rPr lang="de-DE" sz="1600" i="1" dirty="0"/>
              <a:t> </a:t>
            </a:r>
            <a:r>
              <a:rPr lang="de-DE" sz="1600" i="1" dirty="0" err="1"/>
              <a:t>economy</a:t>
            </a:r>
            <a:r>
              <a:rPr lang="de-DE" sz="1600" i="1" dirty="0"/>
              <a:t>, on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other</a:t>
            </a:r>
            <a:r>
              <a:rPr lang="de-DE" sz="1600" i="1" dirty="0"/>
              <a:t> </a:t>
            </a:r>
            <a:r>
              <a:rPr lang="de-DE" sz="1600" i="1" dirty="0" err="1"/>
              <a:t>hand</a:t>
            </a:r>
            <a:r>
              <a:rPr lang="de-DE" sz="1600" i="1" dirty="0"/>
              <a:t>, </a:t>
            </a:r>
            <a:r>
              <a:rPr lang="de-DE" sz="1600" i="1" dirty="0" err="1"/>
              <a:t>would</a:t>
            </a:r>
            <a:r>
              <a:rPr lang="de-DE" sz="1600" i="1" dirty="0"/>
              <a:t> </a:t>
            </a:r>
            <a:r>
              <a:rPr lang="de-DE" sz="1600" i="1" dirty="0" err="1"/>
              <a:t>be</a:t>
            </a:r>
            <a:r>
              <a:rPr lang="de-DE" sz="1600" i="1" dirty="0"/>
              <a:t> a powerful </a:t>
            </a:r>
            <a:r>
              <a:rPr lang="de-DE" sz="1600" i="1" dirty="0" err="1"/>
              <a:t>engine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</a:t>
            </a:r>
            <a:r>
              <a:rPr lang="de-DE" sz="1600" i="1" dirty="0" err="1"/>
              <a:t>innovation</a:t>
            </a:r>
            <a:r>
              <a:rPr lang="de-DE" sz="1600" i="1" dirty="0"/>
              <a:t> and new </a:t>
            </a:r>
            <a:r>
              <a:rPr lang="de-DE" sz="1600" i="1" dirty="0" err="1"/>
              <a:t>jobs</a:t>
            </a:r>
            <a:r>
              <a:rPr lang="de-DE" sz="1600" i="1" dirty="0"/>
              <a:t>. And </a:t>
            </a:r>
            <a:r>
              <a:rPr lang="de-DE" sz="1600" i="1" dirty="0" err="1"/>
              <a:t>this</a:t>
            </a:r>
            <a:r>
              <a:rPr lang="de-DE" sz="1600" i="1" dirty="0"/>
              <a:t>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why</a:t>
            </a:r>
            <a:r>
              <a:rPr lang="de-DE" sz="1600" i="1" dirty="0"/>
              <a:t> </a:t>
            </a:r>
            <a:r>
              <a:rPr lang="de-DE" sz="1600" i="1" dirty="0" err="1"/>
              <a:t>we</a:t>
            </a:r>
            <a:r>
              <a:rPr lang="de-DE" sz="1600" i="1" dirty="0"/>
              <a:t> </a:t>
            </a:r>
            <a:r>
              <a:rPr lang="de-DE" sz="1600" i="1" dirty="0" err="1"/>
              <a:t>need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secure</a:t>
            </a:r>
            <a:r>
              <a:rPr lang="de-DE" sz="1600" i="1" dirty="0"/>
              <a:t> </a:t>
            </a:r>
            <a:r>
              <a:rPr lang="de-DE" sz="1600" i="1" dirty="0" err="1"/>
              <a:t>this</a:t>
            </a:r>
            <a:r>
              <a:rPr lang="de-DE" sz="1600" i="1" dirty="0"/>
              <a:t> </a:t>
            </a:r>
            <a:r>
              <a:rPr lang="de-DE" sz="1600" i="1" dirty="0" err="1"/>
              <a:t>data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Europe and </a:t>
            </a:r>
            <a:r>
              <a:rPr lang="de-DE" sz="1600" i="1" dirty="0" err="1"/>
              <a:t>make</a:t>
            </a:r>
            <a:r>
              <a:rPr lang="de-DE" sz="1600" i="1" dirty="0"/>
              <a:t> </a:t>
            </a:r>
            <a:r>
              <a:rPr lang="de-DE" sz="1600" i="1" dirty="0" err="1"/>
              <a:t>it</a:t>
            </a:r>
            <a:r>
              <a:rPr lang="de-DE" sz="1600" i="1" dirty="0"/>
              <a:t> </a:t>
            </a:r>
            <a:r>
              <a:rPr lang="de-DE" sz="1600" i="1" dirty="0" err="1"/>
              <a:t>widely</a:t>
            </a:r>
            <a:r>
              <a:rPr lang="de-DE" sz="1600" i="1" dirty="0"/>
              <a:t> </a:t>
            </a:r>
            <a:r>
              <a:rPr lang="de-DE" sz="1600" i="1" dirty="0" err="1"/>
              <a:t>accessible</a:t>
            </a:r>
            <a:r>
              <a:rPr lang="de-DE" sz="1600" i="1" dirty="0"/>
              <a:t>. </a:t>
            </a:r>
            <a:r>
              <a:rPr lang="de-DE" sz="1600" b="1" i="1" dirty="0" err="1">
                <a:latin typeface="Frutiger LT Com 45 Light" panose="020B0303030504020204" pitchFamily="34" charset="0"/>
              </a:rPr>
              <a:t>We</a:t>
            </a:r>
            <a:r>
              <a:rPr lang="de-DE" sz="1600" b="1" i="1" dirty="0">
                <a:latin typeface="Frutiger LT Com 45 Light" panose="020B0303030504020204" pitchFamily="34" charset="0"/>
              </a:rPr>
              <a:t> </a:t>
            </a:r>
            <a:r>
              <a:rPr lang="de-DE" sz="1600" b="1" i="1" dirty="0" err="1">
                <a:latin typeface="Frutiger LT Com 45 Light" panose="020B0303030504020204" pitchFamily="34" charset="0"/>
              </a:rPr>
              <a:t>need</a:t>
            </a:r>
            <a:r>
              <a:rPr lang="de-DE" sz="1600" b="1" i="1" dirty="0">
                <a:latin typeface="Frutiger LT Com 45 Light" panose="020B0303030504020204" pitchFamily="34" charset="0"/>
              </a:rPr>
              <a:t> </a:t>
            </a:r>
            <a:r>
              <a:rPr lang="de-DE" sz="1600" b="1" i="1" dirty="0" err="1">
                <a:latin typeface="Frutiger LT Com 45 Light" panose="020B0303030504020204" pitchFamily="34" charset="0"/>
              </a:rPr>
              <a:t>common</a:t>
            </a:r>
            <a:r>
              <a:rPr lang="de-DE" sz="1600" b="1" i="1" dirty="0">
                <a:latin typeface="Frutiger LT Com 45 Light" panose="020B0303030504020204" pitchFamily="34" charset="0"/>
              </a:rPr>
              <a:t> </a:t>
            </a:r>
            <a:r>
              <a:rPr lang="de-DE" sz="1600" b="1" i="1" dirty="0" err="1">
                <a:latin typeface="Frutiger LT Com 45 Light" panose="020B0303030504020204" pitchFamily="34" charset="0"/>
              </a:rPr>
              <a:t>data</a:t>
            </a:r>
            <a:r>
              <a:rPr lang="de-DE" sz="1600" b="1" i="1" dirty="0">
                <a:latin typeface="Frutiger LT Com 45 Light" panose="020B0303030504020204" pitchFamily="34" charset="0"/>
              </a:rPr>
              <a:t> </a:t>
            </a:r>
            <a:r>
              <a:rPr lang="de-DE" sz="1600" b="1" i="1" dirty="0" err="1">
                <a:latin typeface="Frutiger LT Com 45 Light" panose="020B0303030504020204" pitchFamily="34" charset="0"/>
              </a:rPr>
              <a:t>spaces</a:t>
            </a:r>
            <a:r>
              <a:rPr lang="de-DE" sz="1600" i="1" dirty="0"/>
              <a:t> - </a:t>
            </a:r>
            <a:r>
              <a:rPr lang="de-DE" sz="1600" i="1" dirty="0" err="1"/>
              <a:t>for</a:t>
            </a:r>
            <a:r>
              <a:rPr lang="de-DE" sz="1600" i="1" dirty="0"/>
              <a:t> </a:t>
            </a:r>
            <a:r>
              <a:rPr lang="de-DE" sz="1600" i="1" dirty="0" err="1"/>
              <a:t>example</a:t>
            </a:r>
            <a:r>
              <a:rPr lang="de-DE" sz="1600" i="1" dirty="0"/>
              <a:t>, in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energy</a:t>
            </a:r>
            <a:r>
              <a:rPr lang="de-DE" sz="1600" i="1" dirty="0"/>
              <a:t>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healthcare</a:t>
            </a:r>
            <a:r>
              <a:rPr lang="de-DE" sz="1600" i="1" dirty="0"/>
              <a:t> </a:t>
            </a:r>
            <a:r>
              <a:rPr lang="de-DE" sz="1600" i="1" dirty="0" err="1"/>
              <a:t>sectors</a:t>
            </a:r>
            <a:r>
              <a:rPr lang="de-DE" sz="1600" i="1" dirty="0"/>
              <a:t>. This will </a:t>
            </a:r>
            <a:r>
              <a:rPr lang="de-DE" sz="1600" b="1" i="1" dirty="0" err="1"/>
              <a:t>support</a:t>
            </a:r>
            <a:r>
              <a:rPr lang="de-DE" sz="1600" b="1" i="1" dirty="0"/>
              <a:t> </a:t>
            </a:r>
            <a:r>
              <a:rPr lang="de-DE" sz="1600" b="1" i="1" dirty="0" err="1"/>
              <a:t>innovation</a:t>
            </a:r>
            <a:r>
              <a:rPr lang="de-DE" sz="1600" b="1" i="1" dirty="0"/>
              <a:t> </a:t>
            </a:r>
            <a:r>
              <a:rPr lang="de-DE" sz="1600" b="1" i="1" dirty="0" err="1"/>
              <a:t>ecosystems</a:t>
            </a:r>
            <a:r>
              <a:rPr lang="de-DE" sz="1600" b="1" i="1" dirty="0"/>
              <a:t> </a:t>
            </a:r>
            <a:r>
              <a:rPr lang="de-DE" sz="1600" i="1" dirty="0"/>
              <a:t>in </a:t>
            </a:r>
            <a:r>
              <a:rPr lang="de-DE" sz="1600" i="1" dirty="0" err="1"/>
              <a:t>which</a:t>
            </a:r>
            <a:r>
              <a:rPr lang="de-DE" sz="1600" i="1" dirty="0"/>
              <a:t> </a:t>
            </a:r>
            <a:r>
              <a:rPr lang="de-DE" sz="1600" i="1" dirty="0" err="1"/>
              <a:t>universities</a:t>
            </a:r>
            <a:r>
              <a:rPr lang="de-DE" sz="1600" i="1" dirty="0"/>
              <a:t>, </a:t>
            </a:r>
            <a:r>
              <a:rPr lang="de-DE" sz="1600" i="1" dirty="0" err="1"/>
              <a:t>companies</a:t>
            </a:r>
            <a:r>
              <a:rPr lang="de-DE" sz="1600" i="1" dirty="0"/>
              <a:t> and </a:t>
            </a:r>
            <a:r>
              <a:rPr lang="de-DE" sz="1600" i="1" dirty="0" err="1"/>
              <a:t>researchers</a:t>
            </a:r>
            <a:r>
              <a:rPr lang="de-DE" sz="1600" i="1" dirty="0"/>
              <a:t> </a:t>
            </a:r>
            <a:r>
              <a:rPr lang="de-DE" sz="1600" i="1" dirty="0" err="1"/>
              <a:t>can</a:t>
            </a:r>
            <a:r>
              <a:rPr lang="de-DE" sz="1600" i="1" dirty="0"/>
              <a:t> </a:t>
            </a:r>
            <a:r>
              <a:rPr lang="de-DE" sz="1600" i="1" dirty="0" err="1"/>
              <a:t>access</a:t>
            </a:r>
            <a:r>
              <a:rPr lang="de-DE" sz="1600" i="1" dirty="0"/>
              <a:t> and </a:t>
            </a:r>
            <a:r>
              <a:rPr lang="de-DE" sz="1600" i="1" dirty="0" err="1"/>
              <a:t>collaborate</a:t>
            </a:r>
            <a:r>
              <a:rPr lang="de-DE" sz="1600" i="1" dirty="0"/>
              <a:t> on </a:t>
            </a:r>
            <a:r>
              <a:rPr lang="de-DE" sz="1600" i="1" dirty="0" err="1"/>
              <a:t>data</a:t>
            </a:r>
            <a:r>
              <a:rPr lang="de-DE" sz="1600" i="1" dirty="0"/>
              <a:t>. And </a:t>
            </a:r>
            <a:r>
              <a:rPr lang="de-DE" sz="1600" i="1" dirty="0" err="1"/>
              <a:t>it</a:t>
            </a:r>
            <a:r>
              <a:rPr lang="de-DE" sz="1600" i="1" dirty="0"/>
              <a:t>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why</a:t>
            </a:r>
            <a:r>
              <a:rPr lang="de-DE" sz="1600" i="1" dirty="0"/>
              <a:t> </a:t>
            </a:r>
            <a:r>
              <a:rPr lang="de-DE" sz="1600" i="1" dirty="0" err="1"/>
              <a:t>we</a:t>
            </a:r>
            <a:r>
              <a:rPr lang="de-DE" sz="1600" i="1" dirty="0"/>
              <a:t> will </a:t>
            </a:r>
            <a:r>
              <a:rPr lang="de-DE" sz="1600" i="1" dirty="0" err="1"/>
              <a:t>build</a:t>
            </a:r>
            <a:r>
              <a:rPr lang="de-DE" sz="1600" i="1" dirty="0"/>
              <a:t> a European </a:t>
            </a:r>
            <a:r>
              <a:rPr lang="de-DE" sz="1600" i="1" dirty="0" err="1"/>
              <a:t>cloud</a:t>
            </a:r>
            <a:r>
              <a:rPr lang="de-DE" sz="1600" i="1" dirty="0"/>
              <a:t> </a:t>
            </a:r>
            <a:r>
              <a:rPr lang="de-DE" sz="1600" i="1" dirty="0" err="1"/>
              <a:t>as</a:t>
            </a:r>
            <a:r>
              <a:rPr lang="de-DE" sz="1600" i="1" dirty="0"/>
              <a:t> </a:t>
            </a:r>
            <a:r>
              <a:rPr lang="de-DE" sz="1600" i="1" dirty="0" err="1"/>
              <a:t>part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NextGenerationEU</a:t>
            </a:r>
            <a:r>
              <a:rPr lang="de-DE" sz="1600" i="1" dirty="0"/>
              <a:t> - </a:t>
            </a:r>
            <a:r>
              <a:rPr lang="de-DE" sz="1600" i="1" dirty="0" err="1"/>
              <a:t>based</a:t>
            </a:r>
            <a:r>
              <a:rPr lang="de-DE" sz="1600" i="1" dirty="0"/>
              <a:t> on </a:t>
            </a:r>
            <a:r>
              <a:rPr lang="de-DE" sz="1600" b="1" i="1" dirty="0" err="1">
                <a:latin typeface="Frutiger LT Com 45 Light" panose="020B0303030504020204" pitchFamily="34" charset="0"/>
              </a:rPr>
              <a:t>GaiaX</a:t>
            </a:r>
            <a:r>
              <a:rPr lang="de-DE" sz="1600" i="1" dirty="0"/>
              <a:t>.«</a:t>
            </a:r>
          </a:p>
        </p:txBody>
      </p:sp>
    </p:spTree>
    <p:extLst>
      <p:ext uri="{BB962C8B-B14F-4D97-AF65-F5344CB8AC3E}">
        <p14:creationId xmlns:p14="http://schemas.microsoft.com/office/powerpoint/2010/main" val="506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</a:t>
            </a:r>
            <a:r>
              <a:rPr lang="en-US" dirty="0" smtClean="0"/>
              <a:t>Data Sharing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629753" y="3632162"/>
            <a:ext cx="1583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/>
              <a:t>Bilateral </a:t>
            </a:r>
            <a:r>
              <a:rPr lang="de-DE" sz="1500" dirty="0" err="1"/>
              <a:t>data</a:t>
            </a:r>
            <a:r>
              <a:rPr lang="de-DE" sz="1500" dirty="0"/>
              <a:t> </a:t>
            </a:r>
            <a:r>
              <a:rPr lang="de-DE" sz="1500" dirty="0" err="1"/>
              <a:t>exchange</a:t>
            </a:r>
            <a:endParaRPr lang="de-DE" sz="1500" dirty="0"/>
          </a:p>
        </p:txBody>
      </p:sp>
      <p:sp>
        <p:nvSpPr>
          <p:cNvPr id="9" name="Textfeld 8"/>
          <p:cNvSpPr txBox="1"/>
          <p:nvPr/>
        </p:nvSpPr>
        <p:spPr>
          <a:xfrm>
            <a:off x="3231869" y="3632162"/>
            <a:ext cx="2159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 err="1"/>
              <a:t>Closed</a:t>
            </a:r>
            <a:r>
              <a:rPr lang="de-DE" sz="1500" dirty="0"/>
              <a:t> </a:t>
            </a:r>
            <a:r>
              <a:rPr lang="de-DE" sz="1500" dirty="0" err="1"/>
              <a:t>group</a:t>
            </a:r>
            <a:r>
              <a:rPr lang="de-DE" sz="1500" dirty="0"/>
              <a:t> </a:t>
            </a:r>
            <a:r>
              <a:rPr lang="de-DE" sz="1500" dirty="0" err="1"/>
              <a:t>data</a:t>
            </a:r>
            <a:r>
              <a:rPr lang="de-DE" sz="1500" dirty="0"/>
              <a:t> </a:t>
            </a:r>
            <a:r>
              <a:rPr lang="de-DE" sz="1500" dirty="0" err="1"/>
              <a:t>exchange</a:t>
            </a:r>
            <a:endParaRPr lang="de-DE" sz="1500" dirty="0"/>
          </a:p>
        </p:txBody>
      </p:sp>
      <p:grpSp>
        <p:nvGrpSpPr>
          <p:cNvPr id="72" name="Gruppieren 71"/>
          <p:cNvGrpSpPr/>
          <p:nvPr/>
        </p:nvGrpSpPr>
        <p:grpSpPr>
          <a:xfrm>
            <a:off x="809703" y="1448362"/>
            <a:ext cx="7524595" cy="1974530"/>
            <a:chOff x="1172000" y="1930759"/>
            <a:chExt cx="10035406" cy="2633392"/>
          </a:xfrm>
        </p:grpSpPr>
        <p:grpSp>
          <p:nvGrpSpPr>
            <p:cNvPr id="6" name="Gruppieren 5"/>
            <p:cNvGrpSpPr/>
            <p:nvPr/>
          </p:nvGrpSpPr>
          <p:grpSpPr>
            <a:xfrm>
              <a:off x="1172000" y="3001924"/>
              <a:ext cx="1631916" cy="485500"/>
              <a:chOff x="1391296" y="3615434"/>
              <a:chExt cx="1631916" cy="485500"/>
            </a:xfrm>
          </p:grpSpPr>
          <p:sp>
            <p:nvSpPr>
              <p:cNvPr id="64" name="Ellipse 63"/>
              <p:cNvSpPr/>
              <p:nvPr/>
            </p:nvSpPr>
            <p:spPr>
              <a:xfrm>
                <a:off x="1391296" y="3620996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2543274" y="3615434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1535277" y="3759416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2687255" y="3759416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68" name="Gerader Verbinder 67"/>
              <p:cNvCxnSpPr>
                <a:stCxn id="64" idx="6"/>
                <a:endCxn id="65" idx="2"/>
              </p:cNvCxnSpPr>
              <p:nvPr/>
            </p:nvCxnSpPr>
            <p:spPr>
              <a:xfrm flipV="1">
                <a:off x="1871234" y="3855403"/>
                <a:ext cx="672040" cy="556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ieren 7"/>
            <p:cNvGrpSpPr/>
            <p:nvPr/>
          </p:nvGrpSpPr>
          <p:grpSpPr>
            <a:xfrm>
              <a:off x="4690418" y="2424380"/>
              <a:ext cx="2303903" cy="1645655"/>
              <a:chOff x="4847230" y="2970419"/>
              <a:chExt cx="2303903" cy="1645655"/>
            </a:xfrm>
          </p:grpSpPr>
          <p:sp>
            <p:nvSpPr>
              <p:cNvPr id="45" name="Ellipse 44"/>
              <p:cNvSpPr/>
              <p:nvPr/>
            </p:nvSpPr>
            <p:spPr>
              <a:xfrm>
                <a:off x="4847230" y="3279381"/>
                <a:ext cx="479938" cy="47115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4991211" y="3418096"/>
                <a:ext cx="191975" cy="1884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6671195" y="2970419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6815176" y="3114401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6671195" y="3546408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50" name="Ellipse 49"/>
              <p:cNvSpPr/>
              <p:nvPr/>
            </p:nvSpPr>
            <p:spPr>
              <a:xfrm>
                <a:off x="6815176" y="3690390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6671195" y="4136136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815176" y="4280117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4847230" y="3991856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4991211" y="4017118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4898860" y="4220292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5102986" y="4199734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cxnSp>
            <p:nvCxnSpPr>
              <p:cNvPr id="57" name="Gerader Verbinder 56"/>
              <p:cNvCxnSpPr>
                <a:stCxn id="45" idx="6"/>
                <a:endCxn id="47" idx="2"/>
              </p:cNvCxnSpPr>
              <p:nvPr/>
            </p:nvCxnSpPr>
            <p:spPr>
              <a:xfrm flipV="1">
                <a:off x="5327167" y="3210389"/>
                <a:ext cx="1344028" cy="30457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/>
              <p:cNvCxnSpPr>
                <a:stCxn id="45" idx="6"/>
                <a:endCxn id="49" idx="2"/>
              </p:cNvCxnSpPr>
              <p:nvPr/>
            </p:nvCxnSpPr>
            <p:spPr>
              <a:xfrm>
                <a:off x="5327167" y="3514961"/>
                <a:ext cx="1344028" cy="27141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/>
              <p:cNvCxnSpPr>
                <a:stCxn id="45" idx="6"/>
                <a:endCxn id="51" idx="2"/>
              </p:cNvCxnSpPr>
              <p:nvPr/>
            </p:nvCxnSpPr>
            <p:spPr>
              <a:xfrm>
                <a:off x="5327167" y="3514961"/>
                <a:ext cx="1344028" cy="86114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>
                <a:stCxn id="53" idx="6"/>
                <a:endCxn id="49" idx="2"/>
              </p:cNvCxnSpPr>
              <p:nvPr/>
            </p:nvCxnSpPr>
            <p:spPr>
              <a:xfrm flipV="1">
                <a:off x="5327167" y="3786378"/>
                <a:ext cx="1344028" cy="44544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/>
              <p:cNvCxnSpPr>
                <a:stCxn id="53" idx="6"/>
                <a:endCxn id="51" idx="2"/>
              </p:cNvCxnSpPr>
              <p:nvPr/>
            </p:nvCxnSpPr>
            <p:spPr>
              <a:xfrm>
                <a:off x="5327167" y="4231825"/>
                <a:ext cx="1344028" cy="14428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/>
              <p:cNvCxnSpPr>
                <a:stCxn id="53" idx="6"/>
                <a:endCxn id="47" idx="2"/>
              </p:cNvCxnSpPr>
              <p:nvPr/>
            </p:nvCxnSpPr>
            <p:spPr>
              <a:xfrm flipV="1">
                <a:off x="5327167" y="3210389"/>
                <a:ext cx="1344028" cy="102143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/>
              <p:cNvCxnSpPr>
                <a:stCxn id="45" idx="4"/>
                <a:endCxn id="53" idx="0"/>
              </p:cNvCxnSpPr>
              <p:nvPr/>
            </p:nvCxnSpPr>
            <p:spPr>
              <a:xfrm>
                <a:off x="5087199" y="3750540"/>
                <a:ext cx="0" cy="24131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uppieren 9"/>
            <p:cNvGrpSpPr/>
            <p:nvPr/>
          </p:nvGrpSpPr>
          <p:grpSpPr>
            <a:xfrm>
              <a:off x="8208836" y="1930759"/>
              <a:ext cx="2998570" cy="2633392"/>
              <a:chOff x="8461672" y="2727690"/>
              <a:chExt cx="2998570" cy="2633392"/>
            </a:xfrm>
          </p:grpSpPr>
          <p:sp>
            <p:nvSpPr>
              <p:cNvPr id="12" name="Ellipse 11"/>
              <p:cNvSpPr/>
              <p:nvPr/>
            </p:nvSpPr>
            <p:spPr>
              <a:xfrm>
                <a:off x="8461672" y="2865130"/>
                <a:ext cx="2879945" cy="24959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10511121" y="3317909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10655103" y="3461890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9559353" y="3144229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9697683" y="4707880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783208" y="3487424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8927189" y="3631406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0511121" y="4220291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0655103" y="4364273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9655341" y="3926054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9799322" y="4070035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816631" y="4348823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8960613" y="4492804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10980304" y="2727690"/>
                <a:ext cx="479938" cy="4799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11124286" y="2871671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>
                <a:off x="9848559" y="4851861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28" name="Ellipse 27"/>
              <p:cNvSpPr/>
              <p:nvPr/>
            </p:nvSpPr>
            <p:spPr>
              <a:xfrm>
                <a:off x="9703335" y="3288210"/>
                <a:ext cx="191975" cy="191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29" name="Gerader Verbinder 28"/>
              <p:cNvCxnSpPr>
                <a:stCxn id="17" idx="7"/>
                <a:endCxn id="15" idx="2"/>
              </p:cNvCxnSpPr>
              <p:nvPr/>
            </p:nvCxnSpPr>
            <p:spPr>
              <a:xfrm flipV="1">
                <a:off x="9192860" y="3384199"/>
                <a:ext cx="366494" cy="17351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>
                <a:stCxn id="15" idx="4"/>
                <a:endCxn id="21" idx="0"/>
              </p:cNvCxnSpPr>
              <p:nvPr/>
            </p:nvCxnSpPr>
            <p:spPr>
              <a:xfrm>
                <a:off x="9799322" y="3624167"/>
                <a:ext cx="95988" cy="30188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>
                <a:stCxn id="21" idx="7"/>
                <a:endCxn id="13" idx="3"/>
              </p:cNvCxnSpPr>
              <p:nvPr/>
            </p:nvCxnSpPr>
            <p:spPr>
              <a:xfrm flipV="1">
                <a:off x="10064994" y="3727561"/>
                <a:ext cx="516414" cy="2687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>
                <a:stCxn id="25" idx="2"/>
                <a:endCxn id="15" idx="7"/>
              </p:cNvCxnSpPr>
              <p:nvPr/>
            </p:nvCxnSpPr>
            <p:spPr>
              <a:xfrm flipH="1">
                <a:off x="9969006" y="2967659"/>
                <a:ext cx="1011299" cy="24685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>
                <a:stCxn id="25" idx="3"/>
                <a:endCxn id="13" idx="7"/>
              </p:cNvCxnSpPr>
              <p:nvPr/>
            </p:nvCxnSpPr>
            <p:spPr>
              <a:xfrm flipH="1">
                <a:off x="10920774" y="3137342"/>
                <a:ext cx="129816" cy="25085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>
                <a:stCxn id="13" idx="4"/>
                <a:endCxn id="19" idx="0"/>
              </p:cNvCxnSpPr>
              <p:nvPr/>
            </p:nvCxnSpPr>
            <p:spPr>
              <a:xfrm>
                <a:off x="10751090" y="3797847"/>
                <a:ext cx="0" cy="42244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>
                <a:stCxn id="21" idx="5"/>
                <a:endCxn id="19" idx="2"/>
              </p:cNvCxnSpPr>
              <p:nvPr/>
            </p:nvCxnSpPr>
            <p:spPr>
              <a:xfrm>
                <a:off x="10064993" y="4335706"/>
                <a:ext cx="446129" cy="1245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>
                <a:stCxn id="21" idx="3"/>
                <a:endCxn id="23" idx="7"/>
              </p:cNvCxnSpPr>
              <p:nvPr/>
            </p:nvCxnSpPr>
            <p:spPr>
              <a:xfrm flipH="1">
                <a:off x="9226284" y="4335706"/>
                <a:ext cx="499343" cy="8340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>
                <a:stCxn id="17" idx="4"/>
                <a:endCxn id="23" idx="0"/>
              </p:cNvCxnSpPr>
              <p:nvPr/>
            </p:nvCxnSpPr>
            <p:spPr>
              <a:xfrm>
                <a:off x="9023177" y="3967363"/>
                <a:ext cx="33424" cy="3814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>
                <a:stCxn id="16" idx="2"/>
                <a:endCxn id="23" idx="5"/>
              </p:cNvCxnSpPr>
              <p:nvPr/>
            </p:nvCxnSpPr>
            <p:spPr>
              <a:xfrm flipH="1" flipV="1">
                <a:off x="9226284" y="4758476"/>
                <a:ext cx="471400" cy="18937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>
                <a:stCxn id="19" idx="3"/>
                <a:endCxn id="16" idx="6"/>
              </p:cNvCxnSpPr>
              <p:nvPr/>
            </p:nvCxnSpPr>
            <p:spPr>
              <a:xfrm flipH="1">
                <a:off x="10177622" y="4629944"/>
                <a:ext cx="403786" cy="31790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/>
              <p:cNvCxnSpPr>
                <a:stCxn id="21" idx="4"/>
                <a:endCxn id="16" idx="0"/>
              </p:cNvCxnSpPr>
              <p:nvPr/>
            </p:nvCxnSpPr>
            <p:spPr>
              <a:xfrm>
                <a:off x="9895311" y="4405991"/>
                <a:ext cx="42342" cy="30188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/>
              <p:cNvCxnSpPr>
                <a:stCxn id="15" idx="3"/>
                <a:endCxn id="23" idx="7"/>
              </p:cNvCxnSpPr>
              <p:nvPr/>
            </p:nvCxnSpPr>
            <p:spPr>
              <a:xfrm flipH="1">
                <a:off x="9226284" y="3553882"/>
                <a:ext cx="403355" cy="86522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>
                <a:stCxn id="15" idx="6"/>
                <a:endCxn id="13" idx="2"/>
              </p:cNvCxnSpPr>
              <p:nvPr/>
            </p:nvCxnSpPr>
            <p:spPr>
              <a:xfrm>
                <a:off x="10039291" y="3384199"/>
                <a:ext cx="471831" cy="17368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>
                <a:stCxn id="13" idx="2"/>
                <a:endCxn id="17" idx="6"/>
              </p:cNvCxnSpPr>
              <p:nvPr/>
            </p:nvCxnSpPr>
            <p:spPr>
              <a:xfrm flipH="1">
                <a:off x="9263146" y="3557879"/>
                <a:ext cx="1247976" cy="1695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>
                <a:stCxn id="25" idx="4"/>
                <a:endCxn id="19" idx="7"/>
              </p:cNvCxnSpPr>
              <p:nvPr/>
            </p:nvCxnSpPr>
            <p:spPr>
              <a:xfrm flipH="1">
                <a:off x="10920773" y="3207627"/>
                <a:ext cx="299500" cy="108295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feld 10"/>
          <p:cNvSpPr txBox="1"/>
          <p:nvPr/>
        </p:nvSpPr>
        <p:spPr>
          <a:xfrm>
            <a:off x="5945697" y="3632162"/>
            <a:ext cx="243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/>
              <a:t>Open </a:t>
            </a:r>
            <a:r>
              <a:rPr lang="de-DE" sz="1500" dirty="0" err="1"/>
              <a:t>and</a:t>
            </a:r>
            <a:r>
              <a:rPr lang="de-DE" sz="1500" dirty="0"/>
              <a:t> </a:t>
            </a:r>
            <a:r>
              <a:rPr lang="de-DE" sz="1500" dirty="0" err="1"/>
              <a:t>dynamic</a:t>
            </a:r>
            <a:r>
              <a:rPr lang="de-DE" sz="1500" dirty="0"/>
              <a:t> </a:t>
            </a:r>
            <a:r>
              <a:rPr lang="de-DE" sz="1500" dirty="0" err="1"/>
              <a:t>data</a:t>
            </a:r>
            <a:r>
              <a:rPr lang="de-DE" sz="1500" dirty="0"/>
              <a:t> </a:t>
            </a:r>
            <a:r>
              <a:rPr lang="de-DE" sz="1500" dirty="0" err="1"/>
              <a:t>exchange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17997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8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</a:t>
            </a:r>
            <a:r>
              <a:rPr lang="en-US" dirty="0" smtClean="0"/>
              <a:t>Data Space </a:t>
            </a:r>
            <a:r>
              <a:rPr lang="en-US" dirty="0"/>
              <a:t>bring to the </a:t>
            </a:r>
            <a:r>
              <a:rPr lang="en-US" dirty="0" smtClean="0"/>
              <a:t>Table</a:t>
            </a:r>
            <a:r>
              <a:rPr lang="en-US" dirty="0"/>
              <a:t>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8567E4-3B61-4A3F-8E9C-854B2A3FC4EB}"/>
              </a:ext>
            </a:extLst>
          </p:cNvPr>
          <p:cNvSpPr/>
          <p:nvPr/>
        </p:nvSpPr>
        <p:spPr bwMode="gray">
          <a:xfrm>
            <a:off x="4467269" y="2343068"/>
            <a:ext cx="2267419" cy="22163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53970" tIns="0" rIns="53970" bIns="26985" rtlCol="0" anchor="ctr"/>
          <a:lstStyle/>
          <a:p>
            <a:pPr indent="2380" algn="ctr" defTabSz="342785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05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8567E4-3B61-4A3F-8E9C-854B2A3FC4EB}"/>
              </a:ext>
            </a:extLst>
          </p:cNvPr>
          <p:cNvSpPr/>
          <p:nvPr/>
        </p:nvSpPr>
        <p:spPr bwMode="gray">
          <a:xfrm>
            <a:off x="4462231" y="1350764"/>
            <a:ext cx="2267419" cy="9923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53970" tIns="0" rIns="53970" bIns="26985" rtlCol="0" anchor="ctr"/>
          <a:lstStyle/>
          <a:p>
            <a:pPr indent="2380" algn="ctr" defTabSz="342785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05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: abgerundete Ecken 17">
            <a:extLst>
              <a:ext uri="{FF2B5EF4-FFF2-40B4-BE49-F238E27FC236}">
                <a16:creationId xmlns:a16="http://schemas.microsoft.com/office/drawing/2014/main" id="{4618F8D9-AA04-49C8-9D69-46CE5FDCE2EF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358844" y="1375139"/>
            <a:ext cx="3589049" cy="31842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296838" tIns="80956" rIns="53970" bIns="53970" rtlCol="0" anchor="t"/>
          <a:lstStyle/>
          <a:p>
            <a:pPr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050" dirty="0">
                <a:ea typeface="Verdana" panose="020B0604030504040204" pitchFamily="34" charset="0"/>
                <a:cs typeface="Verdana" panose="020B0604030504040204" pitchFamily="34" charset="0"/>
              </a:rPr>
              <a:t>VALUES &amp; FRAMEWORK FOR INNOVATION 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A2848114-A3F4-4261-A64F-393EE2EF8450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467173" y="1833587"/>
            <a:ext cx="3373165" cy="261757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161912" tIns="80956" rIns="53970" bIns="53970" rtlCol="0" anchor="t"/>
          <a:lstStyle/>
          <a:p>
            <a:pPr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0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ENTERPRISE/DIGITAL ECOSYSTEM</a:t>
            </a:r>
            <a:br>
              <a:rPr lang="en-US" sz="10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0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(using EU standards)</a:t>
            </a:r>
          </a:p>
        </p:txBody>
      </p:sp>
      <p:sp>
        <p:nvSpPr>
          <p:cNvPr id="7" name="Rechteck: abgerundete Ecken 17">
            <a:extLst>
              <a:ext uri="{FF2B5EF4-FFF2-40B4-BE49-F238E27FC236}">
                <a16:creationId xmlns:a16="http://schemas.microsoft.com/office/drawing/2014/main" id="{B9CF16F0-0F12-4026-8F29-F1153392B9CF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575096" y="2322762"/>
            <a:ext cx="3157282" cy="377794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7942" tIns="53970" rIns="53970" bIns="53970" rtlCol="0" anchor="ctr"/>
          <a:lstStyle/>
          <a:p>
            <a:pPr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0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SERVICE PLATFORMS </a:t>
            </a:r>
          </a:p>
        </p:txBody>
      </p:sp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D386288D-FE24-402C-B968-E0E6DB1BD9A7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575096" y="2808551"/>
            <a:ext cx="3157282" cy="377794"/>
          </a:xfrm>
          <a:prstGeom prst="rect">
            <a:avLst/>
          </a:prstGeom>
          <a:solidFill>
            <a:schemeClr val="accent2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7942" tIns="53970" rIns="53970" bIns="53970" rtlCol="0" anchor="ctr"/>
          <a:lstStyle/>
          <a:p>
            <a:pPr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0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DATA SHARING </a:t>
            </a:r>
          </a:p>
        </p:txBody>
      </p:sp>
      <p:sp>
        <p:nvSpPr>
          <p:cNvPr id="9" name="Rechteck: abgerundete Ecken 17">
            <a:extLst>
              <a:ext uri="{FF2B5EF4-FFF2-40B4-BE49-F238E27FC236}">
                <a16:creationId xmlns:a16="http://schemas.microsoft.com/office/drawing/2014/main" id="{658A00CE-E9CE-4B61-8357-EA1581518046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575096" y="3294341"/>
            <a:ext cx="3157282" cy="377794"/>
          </a:xfrm>
          <a:prstGeom prst="rect">
            <a:avLst/>
          </a:prstGeom>
          <a:solidFill>
            <a:schemeClr val="accent2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7942" tIns="53970" rIns="53970" bIns="53970" rtlCol="0" anchor="ctr"/>
          <a:lstStyle/>
          <a:p>
            <a:pPr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050" dirty="0" smtClean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CLOUD/EDGE</a:t>
            </a:r>
            <a:endParaRPr lang="en-US" sz="1050" dirty="0">
              <a:solidFill>
                <a:schemeClr val="bg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19EBC8F7-1015-4B34-BB7C-E8DEAEE4ED2A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575096" y="3780131"/>
            <a:ext cx="3157282" cy="377794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7942" tIns="53970" rIns="53970" bIns="53970" rtlCol="0" anchor="ctr"/>
          <a:lstStyle/>
          <a:p>
            <a:pPr defTabSz="342785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0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INFRASTRUCTURE</a:t>
            </a:r>
          </a:p>
        </p:txBody>
      </p:sp>
      <p:sp>
        <p:nvSpPr>
          <p:cNvPr id="11" name="Rechteck 6">
            <a:extLst>
              <a:ext uri="{FF2B5EF4-FFF2-40B4-BE49-F238E27FC236}">
                <a16:creationId xmlns:a16="http://schemas.microsoft.com/office/drawing/2014/main" id="{B14E167C-EFF9-4CC1-9650-A160710810DD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 flipH="1">
            <a:off x="7051947" y="1806671"/>
            <a:ext cx="1729008" cy="893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noFill/>
            <a:miter lim="800000"/>
            <a:headEnd/>
            <a:tailEnd/>
          </a:ln>
          <a:effectLst/>
        </p:spPr>
        <p:txBody>
          <a:bodyPr lIns="71972" tIns="71972" rIns="71972" bIns="71972" rtlCol="0" anchor="t" anchorCtr="0"/>
          <a:lstStyle/>
          <a:p>
            <a:pPr marL="128553" indent="-128553" defTabSz="362629">
              <a:spcAft>
                <a:spcPct val="0"/>
              </a:spcAft>
              <a:buClr>
                <a:schemeClr val="tx1"/>
              </a:buClr>
              <a:buSzPct val="75000"/>
              <a:buFont typeface="Symbol" panose="05050102010706020507" pitchFamily="18" charset="2"/>
              <a:buChar char="-"/>
              <a:defRPr/>
            </a:pPr>
            <a:r>
              <a:rPr lang="en-US" sz="900" dirty="0">
                <a:solidFill>
                  <a:srgbClr val="4B4B4B">
                    <a:lumMod val="75000"/>
                  </a:srgb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European values</a:t>
            </a:r>
          </a:p>
          <a:p>
            <a:pPr marL="128553" indent="-128553" defTabSz="362629">
              <a:spcAft>
                <a:spcPct val="0"/>
              </a:spcAft>
              <a:buClr>
                <a:schemeClr val="tx1"/>
              </a:buClr>
              <a:buSzPct val="75000"/>
              <a:buFont typeface="Symbol" panose="05050102010706020507" pitchFamily="18" charset="2"/>
              <a:buChar char="-"/>
              <a:defRPr/>
            </a:pPr>
            <a:r>
              <a:rPr lang="en-US" sz="900" dirty="0">
                <a:solidFill>
                  <a:srgbClr val="4B4B4B">
                    <a:lumMod val="75000"/>
                  </a:srgb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Secure and trusted</a:t>
            </a:r>
          </a:p>
          <a:p>
            <a:pPr marL="128553" indent="-128553" defTabSz="362629">
              <a:spcAft>
                <a:spcPct val="0"/>
              </a:spcAft>
              <a:buClr>
                <a:schemeClr val="tx1"/>
              </a:buClr>
              <a:buSzPct val="75000"/>
              <a:buFont typeface="Symbol" panose="05050102010706020507" pitchFamily="18" charset="2"/>
              <a:buChar char="-"/>
              <a:defRPr/>
            </a:pPr>
            <a:r>
              <a:rPr lang="en-US" sz="900" dirty="0">
                <a:solidFill>
                  <a:srgbClr val="4B4B4B">
                    <a:lumMod val="75000"/>
                  </a:srgb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Easy-to-use</a:t>
            </a:r>
          </a:p>
          <a:p>
            <a:pPr marL="128553" indent="-128553" defTabSz="362629">
              <a:spcAft>
                <a:spcPct val="0"/>
              </a:spcAft>
              <a:buClr>
                <a:schemeClr val="tx1"/>
              </a:buClr>
              <a:buSzPct val="75000"/>
              <a:buFont typeface="Symbol" panose="05050102010706020507" pitchFamily="18" charset="2"/>
              <a:buChar char="-"/>
              <a:defRPr/>
            </a:pPr>
            <a:r>
              <a:rPr lang="en-US" sz="900" dirty="0">
                <a:solidFill>
                  <a:srgbClr val="4B4B4B">
                    <a:lumMod val="75000"/>
                  </a:srgb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Federated, neutral</a:t>
            </a:r>
          </a:p>
          <a:p>
            <a:pPr marL="128553" indent="-128553" defTabSz="362629">
              <a:spcAft>
                <a:spcPct val="0"/>
              </a:spcAft>
              <a:buClr>
                <a:schemeClr val="tx1"/>
              </a:buClr>
              <a:buSzPct val="75000"/>
              <a:buFont typeface="Symbol" panose="05050102010706020507" pitchFamily="18" charset="2"/>
              <a:buChar char="-"/>
              <a:defRPr/>
            </a:pPr>
            <a:r>
              <a:rPr lang="en-US" sz="900" dirty="0">
                <a:solidFill>
                  <a:srgbClr val="4B4B4B">
                    <a:lumMod val="75000"/>
                  </a:srgb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Vendor-agnostic</a:t>
            </a:r>
          </a:p>
        </p:txBody>
      </p:sp>
      <p:sp>
        <p:nvSpPr>
          <p:cNvPr id="12" name="Rectangle 188">
            <a:extLst>
              <a:ext uri="{FF2B5EF4-FFF2-40B4-BE49-F238E27FC236}">
                <a16:creationId xmlns:a16="http://schemas.microsoft.com/office/drawing/2014/main" id="{836E844B-DF6E-4BD2-A405-37FFE603CCC2}"/>
              </a:ext>
            </a:extLst>
          </p:cNvPr>
          <p:cNvSpPr/>
          <p:nvPr>
            <p:custDataLst>
              <p:tags r:id="rId8"/>
            </p:custDataLst>
          </p:nvPr>
        </p:nvSpPr>
        <p:spPr bwMode="gray">
          <a:xfrm>
            <a:off x="7051948" y="1374786"/>
            <a:ext cx="1729008" cy="37779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/>
          <a:p>
            <a:pPr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0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Design Principles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31126CB2-170F-4874-9424-5CDF859F4938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 flipH="1">
            <a:off x="7052162" y="3198612"/>
            <a:ext cx="1728793" cy="13358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t" anchorCtr="0"/>
          <a:lstStyle/>
          <a:p>
            <a:pPr defTabSz="362629">
              <a:spcAft>
                <a:spcPct val="0"/>
              </a:spcAft>
              <a:buClr>
                <a:srgbClr val="E20074"/>
              </a:buClr>
              <a:buSzPct val="75000"/>
              <a:defRPr/>
            </a:pPr>
            <a:r>
              <a:rPr lang="en-US" sz="900" dirty="0">
                <a:solidFill>
                  <a:srgbClr val="4B4B4B">
                    <a:lumMod val="75000"/>
                  </a:srgb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Implement technologies and </a:t>
            </a:r>
            <a:r>
              <a:rPr lang="en-US" sz="900" dirty="0" smtClean="0">
                <a:solidFill>
                  <a:srgbClr val="4B4B4B">
                    <a:lumMod val="75000"/>
                  </a:srgb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governance </a:t>
            </a:r>
            <a:r>
              <a:rPr lang="en-US" sz="900" dirty="0">
                <a:solidFill>
                  <a:srgbClr val="4B4B4B">
                    <a:lumMod val="75000"/>
                  </a:srgb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data spaces that enable and ensure transparency and data sovereignty, as end-to-end control by the data provider over the use of its data across corporate boundaries.</a:t>
            </a:r>
          </a:p>
        </p:txBody>
      </p:sp>
      <p:sp>
        <p:nvSpPr>
          <p:cNvPr id="14" name="Freeform 20">
            <a:extLst>
              <a:ext uri="{FF2B5EF4-FFF2-40B4-BE49-F238E27FC236}">
                <a16:creationId xmlns:a16="http://schemas.microsoft.com/office/drawing/2014/main" id="{D2C3DBD8-2802-454B-8CF7-3E756E31954C}"/>
              </a:ext>
            </a:extLst>
          </p:cNvPr>
          <p:cNvSpPr>
            <a:spLocks noEditPoints="1"/>
          </p:cNvSpPr>
          <p:nvPr>
            <p:custDataLst>
              <p:tags r:id="rId10"/>
            </p:custDataLst>
          </p:nvPr>
        </p:nvSpPr>
        <p:spPr bwMode="gray">
          <a:xfrm>
            <a:off x="8416820" y="4237349"/>
            <a:ext cx="303047" cy="279678"/>
          </a:xfrm>
          <a:custGeom>
            <a:avLst/>
            <a:gdLst>
              <a:gd name="T0" fmla="*/ 1485 w 3137"/>
              <a:gd name="T1" fmla="*/ 2409 h 3137"/>
              <a:gd name="T2" fmla="*/ 1653 w 3137"/>
              <a:gd name="T3" fmla="*/ 1905 h 3137"/>
              <a:gd name="T4" fmla="*/ 1469 w 3137"/>
              <a:gd name="T5" fmla="*/ 172 h 3137"/>
              <a:gd name="T6" fmla="*/ 1090 w 3137"/>
              <a:gd name="T7" fmla="*/ 252 h 3137"/>
              <a:gd name="T8" fmla="*/ 757 w 3137"/>
              <a:gd name="T9" fmla="*/ 428 h 3137"/>
              <a:gd name="T10" fmla="*/ 484 w 3137"/>
              <a:gd name="T11" fmla="*/ 683 h 3137"/>
              <a:gd name="T12" fmla="*/ 288 w 3137"/>
              <a:gd name="T13" fmla="*/ 1003 h 3137"/>
              <a:gd name="T14" fmla="*/ 182 w 3137"/>
              <a:gd name="T15" fmla="*/ 1371 h 3137"/>
              <a:gd name="T16" fmla="*/ 182 w 3137"/>
              <a:gd name="T17" fmla="*/ 1766 h 3137"/>
              <a:gd name="T18" fmla="*/ 288 w 3137"/>
              <a:gd name="T19" fmla="*/ 2134 h 3137"/>
              <a:gd name="T20" fmla="*/ 484 w 3137"/>
              <a:gd name="T21" fmla="*/ 2454 h 3137"/>
              <a:gd name="T22" fmla="*/ 757 w 3137"/>
              <a:gd name="T23" fmla="*/ 2709 h 3137"/>
              <a:gd name="T24" fmla="*/ 1090 w 3137"/>
              <a:gd name="T25" fmla="*/ 2884 h 3137"/>
              <a:gd name="T26" fmla="*/ 1469 w 3137"/>
              <a:gd name="T27" fmla="*/ 2965 h 3137"/>
              <a:gd name="T28" fmla="*/ 1862 w 3137"/>
              <a:gd name="T29" fmla="*/ 2937 h 3137"/>
              <a:gd name="T30" fmla="*/ 2220 w 3137"/>
              <a:gd name="T31" fmla="*/ 2807 h 3137"/>
              <a:gd name="T32" fmla="*/ 2524 w 3137"/>
              <a:gd name="T33" fmla="*/ 2591 h 3137"/>
              <a:gd name="T34" fmla="*/ 2762 w 3137"/>
              <a:gd name="T35" fmla="*/ 2301 h 3137"/>
              <a:gd name="T36" fmla="*/ 2915 w 3137"/>
              <a:gd name="T37" fmla="*/ 1956 h 3137"/>
              <a:gd name="T38" fmla="*/ 2969 w 3137"/>
              <a:gd name="T39" fmla="*/ 1568 h 3137"/>
              <a:gd name="T40" fmla="*/ 2915 w 3137"/>
              <a:gd name="T41" fmla="*/ 1181 h 3137"/>
              <a:gd name="T42" fmla="*/ 2762 w 3137"/>
              <a:gd name="T43" fmla="*/ 836 h 3137"/>
              <a:gd name="T44" fmla="*/ 2524 w 3137"/>
              <a:gd name="T45" fmla="*/ 546 h 3137"/>
              <a:gd name="T46" fmla="*/ 2220 w 3137"/>
              <a:gd name="T47" fmla="*/ 330 h 3137"/>
              <a:gd name="T48" fmla="*/ 1862 w 3137"/>
              <a:gd name="T49" fmla="*/ 199 h 3137"/>
              <a:gd name="T50" fmla="*/ 1569 w 3137"/>
              <a:gd name="T51" fmla="*/ 0 h 3137"/>
              <a:gd name="T52" fmla="*/ 1969 w 3137"/>
              <a:gd name="T53" fmla="*/ 52 h 3137"/>
              <a:gd name="T54" fmla="*/ 2332 w 3137"/>
              <a:gd name="T55" fmla="*/ 198 h 3137"/>
              <a:gd name="T56" fmla="*/ 2644 w 3137"/>
              <a:gd name="T57" fmla="*/ 426 h 3137"/>
              <a:gd name="T58" fmla="*/ 2890 w 3137"/>
              <a:gd name="T59" fmla="*/ 722 h 3137"/>
              <a:gd name="T60" fmla="*/ 3057 w 3137"/>
              <a:gd name="T61" fmla="*/ 1073 h 3137"/>
              <a:gd name="T62" fmla="*/ 3134 w 3137"/>
              <a:gd name="T63" fmla="*/ 1466 h 3137"/>
              <a:gd name="T64" fmla="*/ 3108 w 3137"/>
              <a:gd name="T65" fmla="*/ 1872 h 3137"/>
              <a:gd name="T66" fmla="*/ 2983 w 3137"/>
              <a:gd name="T67" fmla="*/ 2246 h 3137"/>
              <a:gd name="T68" fmla="*/ 2775 w 3137"/>
              <a:gd name="T69" fmla="*/ 2570 h 3137"/>
              <a:gd name="T70" fmla="*/ 2495 w 3137"/>
              <a:gd name="T71" fmla="*/ 2834 h 3137"/>
              <a:gd name="T72" fmla="*/ 2157 w 3137"/>
              <a:gd name="T73" fmla="*/ 3022 h 3137"/>
              <a:gd name="T74" fmla="*/ 1773 w 3137"/>
              <a:gd name="T75" fmla="*/ 3124 h 3137"/>
              <a:gd name="T76" fmla="*/ 1364 w 3137"/>
              <a:gd name="T77" fmla="*/ 3124 h 3137"/>
              <a:gd name="T78" fmla="*/ 981 w 3137"/>
              <a:gd name="T79" fmla="*/ 3022 h 3137"/>
              <a:gd name="T80" fmla="*/ 642 w 3137"/>
              <a:gd name="T81" fmla="*/ 2834 h 3137"/>
              <a:gd name="T82" fmla="*/ 362 w 3137"/>
              <a:gd name="T83" fmla="*/ 2570 h 3137"/>
              <a:gd name="T84" fmla="*/ 153 w 3137"/>
              <a:gd name="T85" fmla="*/ 2246 h 3137"/>
              <a:gd name="T86" fmla="*/ 30 w 3137"/>
              <a:gd name="T87" fmla="*/ 1872 h 3137"/>
              <a:gd name="T88" fmla="*/ 3 w 3137"/>
              <a:gd name="T89" fmla="*/ 1466 h 3137"/>
              <a:gd name="T90" fmla="*/ 81 w 3137"/>
              <a:gd name="T91" fmla="*/ 1073 h 3137"/>
              <a:gd name="T92" fmla="*/ 248 w 3137"/>
              <a:gd name="T93" fmla="*/ 722 h 3137"/>
              <a:gd name="T94" fmla="*/ 494 w 3137"/>
              <a:gd name="T95" fmla="*/ 426 h 3137"/>
              <a:gd name="T96" fmla="*/ 805 w 3137"/>
              <a:gd name="T97" fmla="*/ 198 h 3137"/>
              <a:gd name="T98" fmla="*/ 1167 w 3137"/>
              <a:gd name="T99" fmla="*/ 52 h 3137"/>
              <a:gd name="T100" fmla="*/ 1569 w 3137"/>
              <a:gd name="T101" fmla="*/ 0 h 3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137">
                <a:moveTo>
                  <a:pt x="1485" y="2184"/>
                </a:moveTo>
                <a:lnTo>
                  <a:pt x="1653" y="2184"/>
                </a:lnTo>
                <a:lnTo>
                  <a:pt x="1653" y="2409"/>
                </a:lnTo>
                <a:lnTo>
                  <a:pt x="1485" y="2409"/>
                </a:lnTo>
                <a:lnTo>
                  <a:pt x="1485" y="2184"/>
                </a:lnTo>
                <a:close/>
                <a:moveTo>
                  <a:pt x="1485" y="728"/>
                </a:moveTo>
                <a:lnTo>
                  <a:pt x="1653" y="728"/>
                </a:lnTo>
                <a:lnTo>
                  <a:pt x="1653" y="1905"/>
                </a:lnTo>
                <a:lnTo>
                  <a:pt x="1485" y="1905"/>
                </a:lnTo>
                <a:lnTo>
                  <a:pt x="1485" y="728"/>
                </a:lnTo>
                <a:close/>
                <a:moveTo>
                  <a:pt x="1569" y="169"/>
                </a:moveTo>
                <a:lnTo>
                  <a:pt x="1469" y="172"/>
                </a:lnTo>
                <a:lnTo>
                  <a:pt x="1370" y="182"/>
                </a:lnTo>
                <a:lnTo>
                  <a:pt x="1274" y="199"/>
                </a:lnTo>
                <a:lnTo>
                  <a:pt x="1182" y="223"/>
                </a:lnTo>
                <a:lnTo>
                  <a:pt x="1090" y="252"/>
                </a:lnTo>
                <a:lnTo>
                  <a:pt x="1002" y="288"/>
                </a:lnTo>
                <a:lnTo>
                  <a:pt x="917" y="330"/>
                </a:lnTo>
                <a:lnTo>
                  <a:pt x="835" y="376"/>
                </a:lnTo>
                <a:lnTo>
                  <a:pt x="757" y="428"/>
                </a:lnTo>
                <a:lnTo>
                  <a:pt x="683" y="485"/>
                </a:lnTo>
                <a:lnTo>
                  <a:pt x="612" y="546"/>
                </a:lnTo>
                <a:lnTo>
                  <a:pt x="546" y="612"/>
                </a:lnTo>
                <a:lnTo>
                  <a:pt x="484" y="683"/>
                </a:lnTo>
                <a:lnTo>
                  <a:pt x="428" y="758"/>
                </a:lnTo>
                <a:lnTo>
                  <a:pt x="376" y="836"/>
                </a:lnTo>
                <a:lnTo>
                  <a:pt x="329" y="918"/>
                </a:lnTo>
                <a:lnTo>
                  <a:pt x="288" y="1003"/>
                </a:lnTo>
                <a:lnTo>
                  <a:pt x="253" y="1091"/>
                </a:lnTo>
                <a:lnTo>
                  <a:pt x="223" y="1181"/>
                </a:lnTo>
                <a:lnTo>
                  <a:pt x="200" y="1275"/>
                </a:lnTo>
                <a:lnTo>
                  <a:pt x="182" y="1371"/>
                </a:lnTo>
                <a:lnTo>
                  <a:pt x="172" y="1468"/>
                </a:lnTo>
                <a:lnTo>
                  <a:pt x="168" y="1568"/>
                </a:lnTo>
                <a:lnTo>
                  <a:pt x="172" y="1669"/>
                </a:lnTo>
                <a:lnTo>
                  <a:pt x="182" y="1766"/>
                </a:lnTo>
                <a:lnTo>
                  <a:pt x="200" y="1862"/>
                </a:lnTo>
                <a:lnTo>
                  <a:pt x="223" y="1956"/>
                </a:lnTo>
                <a:lnTo>
                  <a:pt x="253" y="2046"/>
                </a:lnTo>
                <a:lnTo>
                  <a:pt x="288" y="2134"/>
                </a:lnTo>
                <a:lnTo>
                  <a:pt x="329" y="2219"/>
                </a:lnTo>
                <a:lnTo>
                  <a:pt x="376" y="2301"/>
                </a:lnTo>
                <a:lnTo>
                  <a:pt x="428" y="2379"/>
                </a:lnTo>
                <a:lnTo>
                  <a:pt x="484" y="2454"/>
                </a:lnTo>
                <a:lnTo>
                  <a:pt x="546" y="2525"/>
                </a:lnTo>
                <a:lnTo>
                  <a:pt x="612" y="2591"/>
                </a:lnTo>
                <a:lnTo>
                  <a:pt x="683" y="2652"/>
                </a:lnTo>
                <a:lnTo>
                  <a:pt x="757" y="2709"/>
                </a:lnTo>
                <a:lnTo>
                  <a:pt x="835" y="2761"/>
                </a:lnTo>
                <a:lnTo>
                  <a:pt x="917" y="2807"/>
                </a:lnTo>
                <a:lnTo>
                  <a:pt x="1002" y="2849"/>
                </a:lnTo>
                <a:lnTo>
                  <a:pt x="1090" y="2884"/>
                </a:lnTo>
                <a:lnTo>
                  <a:pt x="1182" y="2914"/>
                </a:lnTo>
                <a:lnTo>
                  <a:pt x="1274" y="2937"/>
                </a:lnTo>
                <a:lnTo>
                  <a:pt x="1370" y="2955"/>
                </a:lnTo>
                <a:lnTo>
                  <a:pt x="1469" y="2965"/>
                </a:lnTo>
                <a:lnTo>
                  <a:pt x="1569" y="2968"/>
                </a:lnTo>
                <a:lnTo>
                  <a:pt x="1668" y="2965"/>
                </a:lnTo>
                <a:lnTo>
                  <a:pt x="1766" y="2955"/>
                </a:lnTo>
                <a:lnTo>
                  <a:pt x="1862" y="2937"/>
                </a:lnTo>
                <a:lnTo>
                  <a:pt x="1956" y="2914"/>
                </a:lnTo>
                <a:lnTo>
                  <a:pt x="2047" y="2884"/>
                </a:lnTo>
                <a:lnTo>
                  <a:pt x="2135" y="2849"/>
                </a:lnTo>
                <a:lnTo>
                  <a:pt x="2220" y="2807"/>
                </a:lnTo>
                <a:lnTo>
                  <a:pt x="2302" y="2761"/>
                </a:lnTo>
                <a:lnTo>
                  <a:pt x="2380" y="2709"/>
                </a:lnTo>
                <a:lnTo>
                  <a:pt x="2454" y="2652"/>
                </a:lnTo>
                <a:lnTo>
                  <a:pt x="2524" y="2591"/>
                </a:lnTo>
                <a:lnTo>
                  <a:pt x="2591" y="2525"/>
                </a:lnTo>
                <a:lnTo>
                  <a:pt x="2652" y="2454"/>
                </a:lnTo>
                <a:lnTo>
                  <a:pt x="2710" y="2379"/>
                </a:lnTo>
                <a:lnTo>
                  <a:pt x="2762" y="2301"/>
                </a:lnTo>
                <a:lnTo>
                  <a:pt x="2808" y="2219"/>
                </a:lnTo>
                <a:lnTo>
                  <a:pt x="2849" y="2134"/>
                </a:lnTo>
                <a:lnTo>
                  <a:pt x="2885" y="2046"/>
                </a:lnTo>
                <a:lnTo>
                  <a:pt x="2915" y="1956"/>
                </a:lnTo>
                <a:lnTo>
                  <a:pt x="2938" y="1862"/>
                </a:lnTo>
                <a:lnTo>
                  <a:pt x="2955" y="1766"/>
                </a:lnTo>
                <a:lnTo>
                  <a:pt x="2966" y="1669"/>
                </a:lnTo>
                <a:lnTo>
                  <a:pt x="2969" y="1568"/>
                </a:lnTo>
                <a:lnTo>
                  <a:pt x="2966" y="1468"/>
                </a:lnTo>
                <a:lnTo>
                  <a:pt x="2955" y="1371"/>
                </a:lnTo>
                <a:lnTo>
                  <a:pt x="2938" y="1275"/>
                </a:lnTo>
                <a:lnTo>
                  <a:pt x="2915" y="1181"/>
                </a:lnTo>
                <a:lnTo>
                  <a:pt x="2885" y="1091"/>
                </a:lnTo>
                <a:lnTo>
                  <a:pt x="2849" y="1003"/>
                </a:lnTo>
                <a:lnTo>
                  <a:pt x="2808" y="918"/>
                </a:lnTo>
                <a:lnTo>
                  <a:pt x="2762" y="836"/>
                </a:lnTo>
                <a:lnTo>
                  <a:pt x="2710" y="758"/>
                </a:lnTo>
                <a:lnTo>
                  <a:pt x="2652" y="683"/>
                </a:lnTo>
                <a:lnTo>
                  <a:pt x="2591" y="612"/>
                </a:lnTo>
                <a:lnTo>
                  <a:pt x="2524" y="546"/>
                </a:lnTo>
                <a:lnTo>
                  <a:pt x="2454" y="485"/>
                </a:lnTo>
                <a:lnTo>
                  <a:pt x="2380" y="428"/>
                </a:lnTo>
                <a:lnTo>
                  <a:pt x="2302" y="376"/>
                </a:lnTo>
                <a:lnTo>
                  <a:pt x="2220" y="330"/>
                </a:lnTo>
                <a:lnTo>
                  <a:pt x="2135" y="288"/>
                </a:lnTo>
                <a:lnTo>
                  <a:pt x="2047" y="252"/>
                </a:lnTo>
                <a:lnTo>
                  <a:pt x="1956" y="223"/>
                </a:lnTo>
                <a:lnTo>
                  <a:pt x="1862" y="199"/>
                </a:lnTo>
                <a:lnTo>
                  <a:pt x="1766" y="182"/>
                </a:lnTo>
                <a:lnTo>
                  <a:pt x="1668" y="172"/>
                </a:lnTo>
                <a:lnTo>
                  <a:pt x="1569" y="169"/>
                </a:lnTo>
                <a:close/>
                <a:moveTo>
                  <a:pt x="1569" y="0"/>
                </a:moveTo>
                <a:lnTo>
                  <a:pt x="1672" y="3"/>
                </a:lnTo>
                <a:lnTo>
                  <a:pt x="1773" y="13"/>
                </a:lnTo>
                <a:lnTo>
                  <a:pt x="1872" y="30"/>
                </a:lnTo>
                <a:lnTo>
                  <a:pt x="1969" y="52"/>
                </a:lnTo>
                <a:lnTo>
                  <a:pt x="2064" y="80"/>
                </a:lnTo>
                <a:lnTo>
                  <a:pt x="2157" y="115"/>
                </a:lnTo>
                <a:lnTo>
                  <a:pt x="2245" y="153"/>
                </a:lnTo>
                <a:lnTo>
                  <a:pt x="2332" y="198"/>
                </a:lnTo>
                <a:lnTo>
                  <a:pt x="2415" y="248"/>
                </a:lnTo>
                <a:lnTo>
                  <a:pt x="2495" y="303"/>
                </a:lnTo>
                <a:lnTo>
                  <a:pt x="2571" y="363"/>
                </a:lnTo>
                <a:lnTo>
                  <a:pt x="2644" y="426"/>
                </a:lnTo>
                <a:lnTo>
                  <a:pt x="2711" y="494"/>
                </a:lnTo>
                <a:lnTo>
                  <a:pt x="2775" y="567"/>
                </a:lnTo>
                <a:lnTo>
                  <a:pt x="2835" y="642"/>
                </a:lnTo>
                <a:lnTo>
                  <a:pt x="2890" y="722"/>
                </a:lnTo>
                <a:lnTo>
                  <a:pt x="2939" y="805"/>
                </a:lnTo>
                <a:lnTo>
                  <a:pt x="2983" y="891"/>
                </a:lnTo>
                <a:lnTo>
                  <a:pt x="3023" y="980"/>
                </a:lnTo>
                <a:lnTo>
                  <a:pt x="3057" y="1073"/>
                </a:lnTo>
                <a:lnTo>
                  <a:pt x="3085" y="1168"/>
                </a:lnTo>
                <a:lnTo>
                  <a:pt x="3108" y="1265"/>
                </a:lnTo>
                <a:lnTo>
                  <a:pt x="3124" y="1364"/>
                </a:lnTo>
                <a:lnTo>
                  <a:pt x="3134" y="1466"/>
                </a:lnTo>
                <a:lnTo>
                  <a:pt x="3137" y="1568"/>
                </a:lnTo>
                <a:lnTo>
                  <a:pt x="3134" y="1671"/>
                </a:lnTo>
                <a:lnTo>
                  <a:pt x="3124" y="1773"/>
                </a:lnTo>
                <a:lnTo>
                  <a:pt x="3108" y="1872"/>
                </a:lnTo>
                <a:lnTo>
                  <a:pt x="3085" y="1969"/>
                </a:lnTo>
                <a:lnTo>
                  <a:pt x="3057" y="2064"/>
                </a:lnTo>
                <a:lnTo>
                  <a:pt x="3023" y="2156"/>
                </a:lnTo>
                <a:lnTo>
                  <a:pt x="2983" y="2246"/>
                </a:lnTo>
                <a:lnTo>
                  <a:pt x="2939" y="2332"/>
                </a:lnTo>
                <a:lnTo>
                  <a:pt x="2890" y="2415"/>
                </a:lnTo>
                <a:lnTo>
                  <a:pt x="2835" y="2495"/>
                </a:lnTo>
                <a:lnTo>
                  <a:pt x="2775" y="2570"/>
                </a:lnTo>
                <a:lnTo>
                  <a:pt x="2711" y="2643"/>
                </a:lnTo>
                <a:lnTo>
                  <a:pt x="2644" y="2711"/>
                </a:lnTo>
                <a:lnTo>
                  <a:pt x="2571" y="2774"/>
                </a:lnTo>
                <a:lnTo>
                  <a:pt x="2495" y="2834"/>
                </a:lnTo>
                <a:lnTo>
                  <a:pt x="2415" y="2889"/>
                </a:lnTo>
                <a:lnTo>
                  <a:pt x="2332" y="2939"/>
                </a:lnTo>
                <a:lnTo>
                  <a:pt x="2245" y="2984"/>
                </a:lnTo>
                <a:lnTo>
                  <a:pt x="2157" y="3022"/>
                </a:lnTo>
                <a:lnTo>
                  <a:pt x="2064" y="3057"/>
                </a:lnTo>
                <a:lnTo>
                  <a:pt x="1969" y="3085"/>
                </a:lnTo>
                <a:lnTo>
                  <a:pt x="1872" y="3107"/>
                </a:lnTo>
                <a:lnTo>
                  <a:pt x="1773" y="3124"/>
                </a:lnTo>
                <a:lnTo>
                  <a:pt x="1672" y="3134"/>
                </a:lnTo>
                <a:lnTo>
                  <a:pt x="1569" y="3137"/>
                </a:lnTo>
                <a:lnTo>
                  <a:pt x="1465" y="3134"/>
                </a:lnTo>
                <a:lnTo>
                  <a:pt x="1364" y="3124"/>
                </a:lnTo>
                <a:lnTo>
                  <a:pt x="1264" y="3107"/>
                </a:lnTo>
                <a:lnTo>
                  <a:pt x="1167" y="3085"/>
                </a:lnTo>
                <a:lnTo>
                  <a:pt x="1072" y="3057"/>
                </a:lnTo>
                <a:lnTo>
                  <a:pt x="981" y="3022"/>
                </a:lnTo>
                <a:lnTo>
                  <a:pt x="892" y="2984"/>
                </a:lnTo>
                <a:lnTo>
                  <a:pt x="805" y="2939"/>
                </a:lnTo>
                <a:lnTo>
                  <a:pt x="722" y="2889"/>
                </a:lnTo>
                <a:lnTo>
                  <a:pt x="642" y="2834"/>
                </a:lnTo>
                <a:lnTo>
                  <a:pt x="566" y="2774"/>
                </a:lnTo>
                <a:lnTo>
                  <a:pt x="494" y="2711"/>
                </a:lnTo>
                <a:lnTo>
                  <a:pt x="426" y="2643"/>
                </a:lnTo>
                <a:lnTo>
                  <a:pt x="362" y="2570"/>
                </a:lnTo>
                <a:lnTo>
                  <a:pt x="302" y="2495"/>
                </a:lnTo>
                <a:lnTo>
                  <a:pt x="248" y="2415"/>
                </a:lnTo>
                <a:lnTo>
                  <a:pt x="199" y="2332"/>
                </a:lnTo>
                <a:lnTo>
                  <a:pt x="153" y="2246"/>
                </a:lnTo>
                <a:lnTo>
                  <a:pt x="114" y="2156"/>
                </a:lnTo>
                <a:lnTo>
                  <a:pt x="81" y="2064"/>
                </a:lnTo>
                <a:lnTo>
                  <a:pt x="52" y="1969"/>
                </a:lnTo>
                <a:lnTo>
                  <a:pt x="30" y="1872"/>
                </a:lnTo>
                <a:lnTo>
                  <a:pt x="13" y="1773"/>
                </a:lnTo>
                <a:lnTo>
                  <a:pt x="3" y="1671"/>
                </a:lnTo>
                <a:lnTo>
                  <a:pt x="0" y="1568"/>
                </a:lnTo>
                <a:lnTo>
                  <a:pt x="3" y="1466"/>
                </a:lnTo>
                <a:lnTo>
                  <a:pt x="13" y="1364"/>
                </a:lnTo>
                <a:lnTo>
                  <a:pt x="30" y="1265"/>
                </a:lnTo>
                <a:lnTo>
                  <a:pt x="52" y="1168"/>
                </a:lnTo>
                <a:lnTo>
                  <a:pt x="81" y="1073"/>
                </a:lnTo>
                <a:lnTo>
                  <a:pt x="114" y="980"/>
                </a:lnTo>
                <a:lnTo>
                  <a:pt x="153" y="891"/>
                </a:lnTo>
                <a:lnTo>
                  <a:pt x="199" y="805"/>
                </a:lnTo>
                <a:lnTo>
                  <a:pt x="248" y="722"/>
                </a:lnTo>
                <a:lnTo>
                  <a:pt x="302" y="642"/>
                </a:lnTo>
                <a:lnTo>
                  <a:pt x="362" y="567"/>
                </a:lnTo>
                <a:lnTo>
                  <a:pt x="426" y="494"/>
                </a:lnTo>
                <a:lnTo>
                  <a:pt x="494" y="426"/>
                </a:lnTo>
                <a:lnTo>
                  <a:pt x="566" y="363"/>
                </a:lnTo>
                <a:lnTo>
                  <a:pt x="642" y="303"/>
                </a:lnTo>
                <a:lnTo>
                  <a:pt x="722" y="248"/>
                </a:lnTo>
                <a:lnTo>
                  <a:pt x="805" y="198"/>
                </a:lnTo>
                <a:lnTo>
                  <a:pt x="892" y="153"/>
                </a:lnTo>
                <a:lnTo>
                  <a:pt x="981" y="115"/>
                </a:lnTo>
                <a:lnTo>
                  <a:pt x="1072" y="80"/>
                </a:lnTo>
                <a:lnTo>
                  <a:pt x="1167" y="52"/>
                </a:lnTo>
                <a:lnTo>
                  <a:pt x="1264" y="30"/>
                </a:lnTo>
                <a:lnTo>
                  <a:pt x="1364" y="13"/>
                </a:lnTo>
                <a:lnTo>
                  <a:pt x="1465" y="3"/>
                </a:lnTo>
                <a:lnTo>
                  <a:pt x="1569" y="0"/>
                </a:lnTo>
                <a:close/>
              </a:path>
            </a:pathLst>
          </a:custGeom>
          <a:solidFill>
            <a:schemeClr val="accent3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42" tIns="34271" rIns="68542" bIns="34271" numCol="1" anchor="t" anchorCtr="0" compatLnSpc="1">
            <a:prstTxWarp prst="textNoShape">
              <a:avLst/>
            </a:prstTxWarp>
          </a:bodyPr>
          <a:lstStyle/>
          <a:p>
            <a:endParaRPr lang="en-US" sz="12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F13B7628-7408-4D26-BE22-93C9436CD2D5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5261975" y="1598994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6985" tIns="53970" rIns="26985" bIns="53970" rtlCol="0" anchor="ctr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Connectivity</a:t>
            </a: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72933CC4-BD3D-4481-9CD4-2A844D62B583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5258625" y="2619633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Transaction services</a:t>
            </a:r>
          </a:p>
        </p:txBody>
      </p:sp>
      <p:sp>
        <p:nvSpPr>
          <p:cNvPr id="17" name="Rectangle 59">
            <a:extLst>
              <a:ext uri="{FF2B5EF4-FFF2-40B4-BE49-F238E27FC236}">
                <a16:creationId xmlns:a16="http://schemas.microsoft.com/office/drawing/2014/main" id="{A2973A0B-D9B6-44CD-911F-2286E19F93CC}"/>
              </a:ext>
            </a:extLst>
          </p:cNvPr>
          <p:cNvSpPr/>
          <p:nvPr>
            <p:custDataLst>
              <p:tags r:id="rId13"/>
            </p:custDataLst>
          </p:nvPr>
        </p:nvSpPr>
        <p:spPr bwMode="gray">
          <a:xfrm>
            <a:off x="5258700" y="3348317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Data connector services</a:t>
            </a:r>
          </a:p>
        </p:txBody>
      </p:sp>
      <p:sp>
        <p:nvSpPr>
          <p:cNvPr id="18" name="Rectangle 60">
            <a:extLst>
              <a:ext uri="{FF2B5EF4-FFF2-40B4-BE49-F238E27FC236}">
                <a16:creationId xmlns:a16="http://schemas.microsoft.com/office/drawing/2014/main" id="{7CC17329-9C6D-4FAA-93EE-E3188057BC0A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5258625" y="4077002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Platform access, antitrust</a:t>
            </a:r>
          </a:p>
        </p:txBody>
      </p:sp>
      <p:sp>
        <p:nvSpPr>
          <p:cNvPr id="19" name="Rectangle 61">
            <a:extLst>
              <a:ext uri="{FF2B5EF4-FFF2-40B4-BE49-F238E27FC236}">
                <a16:creationId xmlns:a16="http://schemas.microsoft.com/office/drawing/2014/main" id="{DB4F4A27-A04F-4CC8-A3C7-38F4F105C332}"/>
              </a:ext>
            </a:extLst>
          </p:cNvPr>
          <p:cNvSpPr/>
          <p:nvPr>
            <p:custDataLst>
              <p:tags r:id="rId15"/>
            </p:custDataLst>
          </p:nvPr>
        </p:nvSpPr>
        <p:spPr bwMode="gray">
          <a:xfrm>
            <a:off x="4529941" y="2987925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rtlCol="0" anchor="ctr" anchorCtr="0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Micro-payment services</a:t>
            </a:r>
          </a:p>
        </p:txBody>
      </p:sp>
      <p:sp>
        <p:nvSpPr>
          <p:cNvPr id="20" name="Rectangle 62">
            <a:extLst>
              <a:ext uri="{FF2B5EF4-FFF2-40B4-BE49-F238E27FC236}">
                <a16:creationId xmlns:a16="http://schemas.microsoft.com/office/drawing/2014/main" id="{2E280B0A-24CB-478A-A2A0-1F3B0E9F6AC2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5987309" y="2619633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Quality</a:t>
            </a:r>
            <a:b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scoring</a:t>
            </a:r>
          </a:p>
        </p:txBody>
      </p:sp>
      <p:sp>
        <p:nvSpPr>
          <p:cNvPr id="21" name="Rectangle 63">
            <a:extLst>
              <a:ext uri="{FF2B5EF4-FFF2-40B4-BE49-F238E27FC236}">
                <a16:creationId xmlns:a16="http://schemas.microsoft.com/office/drawing/2014/main" id="{2AA3CCEA-A216-4821-820E-25AD6A089D00}"/>
              </a:ext>
            </a:extLst>
          </p:cNvPr>
          <p:cNvSpPr/>
          <p:nvPr>
            <p:custDataLst>
              <p:tags r:id="rId17"/>
            </p:custDataLst>
          </p:nvPr>
        </p:nvSpPr>
        <p:spPr bwMode="gray">
          <a:xfrm>
            <a:off x="5987384" y="3348317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Encryption services</a:t>
            </a:r>
          </a:p>
        </p:txBody>
      </p:sp>
      <p:sp>
        <p:nvSpPr>
          <p:cNvPr id="22" name="Rectangle 64">
            <a:extLst>
              <a:ext uri="{FF2B5EF4-FFF2-40B4-BE49-F238E27FC236}">
                <a16:creationId xmlns:a16="http://schemas.microsoft.com/office/drawing/2014/main" id="{AA22565B-16AD-40E6-87D2-1ADD381765F7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5990584" y="1600870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6985" tIns="53970" rIns="26985" bIns="539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Logging</a:t>
            </a:r>
          </a:p>
        </p:txBody>
      </p:sp>
      <p:sp>
        <p:nvSpPr>
          <p:cNvPr id="23" name="Rectangle 71">
            <a:extLst>
              <a:ext uri="{FF2B5EF4-FFF2-40B4-BE49-F238E27FC236}">
                <a16:creationId xmlns:a16="http://schemas.microsoft.com/office/drawing/2014/main" id="{7609214A-5978-4B18-BB24-FB26C75FCDDA}"/>
              </a:ext>
            </a:extLst>
          </p:cNvPr>
          <p:cNvSpPr/>
          <p:nvPr>
            <p:custDataLst>
              <p:tags r:id="rId19"/>
            </p:custDataLst>
          </p:nvPr>
        </p:nvSpPr>
        <p:spPr bwMode="gray">
          <a:xfrm>
            <a:off x="4536756" y="1600870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6985" tIns="53970" rIns="26985" bIns="53970" rtlCol="0" anchor="ctr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Identity Management</a:t>
            </a:r>
          </a:p>
        </p:txBody>
      </p:sp>
      <p:sp>
        <p:nvSpPr>
          <p:cNvPr id="24" name="Rectangle 72">
            <a:extLst>
              <a:ext uri="{FF2B5EF4-FFF2-40B4-BE49-F238E27FC236}">
                <a16:creationId xmlns:a16="http://schemas.microsoft.com/office/drawing/2014/main" id="{2D2B92F0-0B82-490A-ADFA-6C56FF825486}"/>
              </a:ext>
            </a:extLst>
          </p:cNvPr>
          <p:cNvSpPr/>
          <p:nvPr>
            <p:custDataLst>
              <p:tags r:id="rId20"/>
            </p:custDataLst>
          </p:nvPr>
        </p:nvSpPr>
        <p:spPr bwMode="gray">
          <a:xfrm>
            <a:off x="4529941" y="2619633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Broker, auditability</a:t>
            </a:r>
          </a:p>
        </p:txBody>
      </p:sp>
      <p:sp>
        <p:nvSpPr>
          <p:cNvPr id="25" name="Rectangle 73">
            <a:extLst>
              <a:ext uri="{FF2B5EF4-FFF2-40B4-BE49-F238E27FC236}">
                <a16:creationId xmlns:a16="http://schemas.microsoft.com/office/drawing/2014/main" id="{C0BFDDD6-4B08-4F78-8B74-F615AF8C41D0}"/>
              </a:ext>
            </a:extLst>
          </p:cNvPr>
          <p:cNvSpPr/>
          <p:nvPr>
            <p:custDataLst>
              <p:tags r:id="rId21"/>
            </p:custDataLst>
          </p:nvPr>
        </p:nvSpPr>
        <p:spPr bwMode="gray">
          <a:xfrm>
            <a:off x="4529941" y="3348317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 smtClean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Interoperability </a:t>
            </a: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</a:p>
        </p:txBody>
      </p:sp>
      <p:sp>
        <p:nvSpPr>
          <p:cNvPr id="26" name="Rectangle 74">
            <a:extLst>
              <a:ext uri="{FF2B5EF4-FFF2-40B4-BE49-F238E27FC236}">
                <a16:creationId xmlns:a16="http://schemas.microsoft.com/office/drawing/2014/main" id="{D27198A2-89AB-4D95-BF67-B58C7690665D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4529941" y="4077002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Data Governance/ Privacy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536755" y="1366387"/>
            <a:ext cx="1228221" cy="246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9" dirty="0">
                <a:ea typeface="Verdana" panose="020B0604030504040204" pitchFamily="34" charset="0"/>
                <a:cs typeface="Verdana" panose="020B0604030504040204" pitchFamily="34" charset="0"/>
              </a:rPr>
              <a:t>Essential Services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4543803" y="2330174"/>
            <a:ext cx="1327608" cy="246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9" dirty="0">
                <a:ea typeface="Verdana" panose="020B0604030504040204" pitchFamily="34" charset="0"/>
                <a:cs typeface="Verdana" panose="020B0604030504040204" pitchFamily="34" charset="0"/>
              </a:rPr>
              <a:t>Basic Data Services</a:t>
            </a: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F13B7628-7408-4D26-BE22-93C9436CD2D5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4533367" y="1971970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6985" tIns="53970" rIns="26985" bIns="53970" rtlCol="0" anchor="ctr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Cataloging</a:t>
            </a:r>
          </a:p>
        </p:txBody>
      </p:sp>
      <p:sp>
        <p:nvSpPr>
          <p:cNvPr id="30" name="Rectangle 64">
            <a:extLst>
              <a:ext uri="{FF2B5EF4-FFF2-40B4-BE49-F238E27FC236}">
                <a16:creationId xmlns:a16="http://schemas.microsoft.com/office/drawing/2014/main" id="{AA22565B-16AD-40E6-87D2-1ADD381765F7}"/>
              </a:ext>
            </a:extLst>
          </p:cNvPr>
          <p:cNvSpPr/>
          <p:nvPr>
            <p:custDataLst>
              <p:tags r:id="rId24"/>
            </p:custDataLst>
          </p:nvPr>
        </p:nvSpPr>
        <p:spPr bwMode="gray">
          <a:xfrm>
            <a:off x="5261975" y="1973847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6985" tIns="53970" rIns="26985" bIns="539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Policy Management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7CC17329-9C6D-4FAA-93EE-E3188057BC0A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5978987" y="4075587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32" name="Rectangle 74">
            <a:extLst>
              <a:ext uri="{FF2B5EF4-FFF2-40B4-BE49-F238E27FC236}">
                <a16:creationId xmlns:a16="http://schemas.microsoft.com/office/drawing/2014/main" id="{D27198A2-89AB-4D95-BF67-B58C7690665D}"/>
              </a:ext>
            </a:extLst>
          </p:cNvPr>
          <p:cNvSpPr/>
          <p:nvPr>
            <p:custDataLst>
              <p:tags r:id="rId26"/>
            </p:custDataLst>
          </p:nvPr>
        </p:nvSpPr>
        <p:spPr bwMode="gray">
          <a:xfrm>
            <a:off x="4533367" y="3705904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App Store</a:t>
            </a:r>
          </a:p>
        </p:txBody>
      </p:sp>
      <p:sp>
        <p:nvSpPr>
          <p:cNvPr id="33" name="Rectangle 59">
            <a:extLst>
              <a:ext uri="{FF2B5EF4-FFF2-40B4-BE49-F238E27FC236}">
                <a16:creationId xmlns:a16="http://schemas.microsoft.com/office/drawing/2014/main" id="{A2973A0B-D9B6-44CD-911F-2286E19F93CC}"/>
              </a:ext>
            </a:extLst>
          </p:cNvPr>
          <p:cNvSpPr/>
          <p:nvPr>
            <p:custDataLst>
              <p:tags r:id="rId27"/>
            </p:custDataLst>
          </p:nvPr>
        </p:nvSpPr>
        <p:spPr bwMode="gray">
          <a:xfrm>
            <a:off x="5258700" y="2983959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Data Usage Control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7CC17329-9C6D-4FAA-93EE-E3188057BC0A}"/>
              </a:ext>
            </a:extLst>
          </p:cNvPr>
          <p:cNvSpPr/>
          <p:nvPr>
            <p:custDataLst>
              <p:tags r:id="rId28"/>
            </p:custDataLst>
          </p:nvPr>
        </p:nvSpPr>
        <p:spPr bwMode="gray">
          <a:xfrm>
            <a:off x="5258700" y="3712274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7CC17329-9C6D-4FAA-93EE-E3188057BC0A}"/>
              </a:ext>
            </a:extLst>
          </p:cNvPr>
          <p:cNvSpPr/>
          <p:nvPr>
            <p:custDataLst>
              <p:tags r:id="rId29"/>
            </p:custDataLst>
          </p:nvPr>
        </p:nvSpPr>
        <p:spPr bwMode="gray">
          <a:xfrm>
            <a:off x="5990584" y="2983333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36" name="Rectangle 60">
            <a:extLst>
              <a:ext uri="{FF2B5EF4-FFF2-40B4-BE49-F238E27FC236}">
                <a16:creationId xmlns:a16="http://schemas.microsoft.com/office/drawing/2014/main" id="{7CC17329-9C6D-4FAA-93EE-E3188057BC0A}"/>
              </a:ext>
            </a:extLst>
          </p:cNvPr>
          <p:cNvSpPr/>
          <p:nvPr>
            <p:custDataLst>
              <p:tags r:id="rId30"/>
            </p:custDataLst>
          </p:nvPr>
        </p:nvSpPr>
        <p:spPr bwMode="gray">
          <a:xfrm>
            <a:off x="5978459" y="3706753"/>
            <a:ext cx="674633" cy="32352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37" name="Freihandform 36"/>
          <p:cNvSpPr/>
          <p:nvPr/>
        </p:nvSpPr>
        <p:spPr bwMode="auto">
          <a:xfrm>
            <a:off x="3777503" y="1371913"/>
            <a:ext cx="644037" cy="3162506"/>
          </a:xfrm>
          <a:custGeom>
            <a:avLst/>
            <a:gdLst>
              <a:gd name="connsiteX0" fmla="*/ 0 w 469556"/>
              <a:gd name="connsiteY0" fmla="*/ 1919416 h 4217773"/>
              <a:gd name="connsiteX1" fmla="*/ 469556 w 469556"/>
              <a:gd name="connsiteY1" fmla="*/ 0 h 4217773"/>
              <a:gd name="connsiteX2" fmla="*/ 453081 w 469556"/>
              <a:gd name="connsiteY2" fmla="*/ 4217773 h 4217773"/>
              <a:gd name="connsiteX3" fmla="*/ 8237 w 469556"/>
              <a:gd name="connsiteY3" fmla="*/ 3064476 h 4217773"/>
              <a:gd name="connsiteX4" fmla="*/ 0 w 469556"/>
              <a:gd name="connsiteY4" fmla="*/ 1919416 h 421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556" h="4217773">
                <a:moveTo>
                  <a:pt x="0" y="1919416"/>
                </a:moveTo>
                <a:lnTo>
                  <a:pt x="469556" y="0"/>
                </a:lnTo>
                <a:cubicBezTo>
                  <a:pt x="464064" y="1405924"/>
                  <a:pt x="458573" y="2811849"/>
                  <a:pt x="453081" y="4217773"/>
                </a:cubicBezTo>
                <a:lnTo>
                  <a:pt x="8237" y="3064476"/>
                </a:lnTo>
                <a:cubicBezTo>
                  <a:pt x="5491" y="2682789"/>
                  <a:pt x="2746" y="2301103"/>
                  <a:pt x="0" y="191941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8" name="Rectangle 188">
            <a:extLst>
              <a:ext uri="{FF2B5EF4-FFF2-40B4-BE49-F238E27FC236}">
                <a16:creationId xmlns:a16="http://schemas.microsoft.com/office/drawing/2014/main" id="{836E844B-DF6E-4BD2-A405-37FFE603CCC2}"/>
              </a:ext>
            </a:extLst>
          </p:cNvPr>
          <p:cNvSpPr/>
          <p:nvPr>
            <p:custDataLst>
              <p:tags r:id="rId31"/>
            </p:custDataLst>
          </p:nvPr>
        </p:nvSpPr>
        <p:spPr bwMode="gray">
          <a:xfrm>
            <a:off x="7051947" y="2764075"/>
            <a:ext cx="1719769" cy="37779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53970" tIns="53970" rIns="53970" bIns="53970" rtlCol="0" anchor="ctr"/>
          <a:lstStyle/>
          <a:p>
            <a:pPr defTabSz="362702"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0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Need for Action</a:t>
            </a: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3009" y="2836527"/>
            <a:ext cx="1044306" cy="322478"/>
          </a:xfrm>
          <a:prstGeom prst="rect">
            <a:avLst/>
          </a:prstGeom>
        </p:spPr>
      </p:pic>
      <p:sp>
        <p:nvSpPr>
          <p:cNvPr id="42" name="Rectangle 64">
            <a:extLst>
              <a:ext uri="{FF2B5EF4-FFF2-40B4-BE49-F238E27FC236}">
                <a16:creationId xmlns:a16="http://schemas.microsoft.com/office/drawing/2014/main" id="{AA22565B-16AD-40E6-87D2-1ADD381765F7}"/>
              </a:ext>
            </a:extLst>
          </p:cNvPr>
          <p:cNvSpPr/>
          <p:nvPr>
            <p:custDataLst>
              <p:tags r:id="rId32"/>
            </p:custDataLst>
          </p:nvPr>
        </p:nvSpPr>
        <p:spPr bwMode="gray">
          <a:xfrm>
            <a:off x="5987309" y="1973847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6985" tIns="53970" rIns="26985" bIns="539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 smtClean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Commerce</a:t>
            </a:r>
            <a:endParaRPr lang="en-US" sz="750" dirty="0">
              <a:solidFill>
                <a:schemeClr val="bg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Rechteck 43"/>
          <p:cNvSpPr/>
          <p:nvPr/>
        </p:nvSpPr>
        <p:spPr bwMode="gray">
          <a:xfrm>
            <a:off x="2593010" y="3324836"/>
            <a:ext cx="1044117" cy="319957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67482" tIns="53986" rIns="67482" bIns="53986" rtlCol="0" anchor="ctr"/>
          <a:lstStyle/>
          <a:p>
            <a:pPr algn="ctr" defTabSz="6856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35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338" y="3323259"/>
            <a:ext cx="592697" cy="3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4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77901" y="1215000"/>
            <a:ext cx="4223560" cy="3537000"/>
          </a:xfrm>
        </p:spPr>
        <p:txBody>
          <a:bodyPr/>
          <a:lstStyle/>
          <a:p>
            <a:r>
              <a:rPr lang="en-US" dirty="0"/>
              <a:t>Initiated: 2016</a:t>
            </a:r>
          </a:p>
          <a:p>
            <a:r>
              <a:rPr lang="en-US" dirty="0"/>
              <a:t>Member: 130+ in 22 countries </a:t>
            </a:r>
            <a:r>
              <a:rPr lang="en-US" sz="700" dirty="0"/>
              <a:t>(09/2021)</a:t>
            </a:r>
          </a:p>
          <a:p>
            <a:r>
              <a:rPr lang="en-US" dirty="0"/>
              <a:t>Architecture Document: RAM 3.0 </a:t>
            </a:r>
            <a:r>
              <a:rPr lang="en-US" sz="700" dirty="0"/>
              <a:t>(</a:t>
            </a:r>
            <a:r>
              <a:rPr lang="en-US" sz="700" dirty="0">
                <a:hlinkClick r:id="rId8"/>
              </a:rPr>
              <a:t>link</a:t>
            </a:r>
            <a:r>
              <a:rPr lang="en-US" sz="700" dirty="0"/>
              <a:t>)</a:t>
            </a:r>
          </a:p>
          <a:p>
            <a:r>
              <a:rPr lang="en-US" dirty="0"/>
              <a:t>Objectives:</a:t>
            </a:r>
          </a:p>
          <a:p>
            <a:pPr lvl="1" defTabSz="816119" fontAlgn="base">
              <a:spcBef>
                <a:spcPts val="0"/>
              </a:spcBef>
            </a:pPr>
            <a:r>
              <a:rPr lang="en-US" sz="1500" dirty="0"/>
              <a:t>Create a reference architecture</a:t>
            </a:r>
          </a:p>
          <a:p>
            <a:pPr lvl="1" defTabSz="816119" fontAlgn="base">
              <a:spcBef>
                <a:spcPts val="0"/>
              </a:spcBef>
            </a:pPr>
            <a:r>
              <a:rPr lang="en-US" sz="1500" dirty="0"/>
              <a:t>Requirement engineering in the field</a:t>
            </a:r>
          </a:p>
          <a:p>
            <a:pPr lvl="1" defTabSz="816119" fontAlgn="base">
              <a:spcBef>
                <a:spcPts val="0"/>
              </a:spcBef>
            </a:pPr>
            <a:r>
              <a:rPr lang="en-US" sz="1500" dirty="0"/>
              <a:t>Establish a common standard</a:t>
            </a:r>
          </a:p>
          <a:p>
            <a:pPr lvl="1" defTabSz="816119" fontAlgn="base">
              <a:spcBef>
                <a:spcPts val="0"/>
              </a:spcBef>
            </a:pPr>
            <a:r>
              <a:rPr lang="en-US" sz="1500" dirty="0"/>
              <a:t>Support certifiable software components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 Data Spaces e. V</a:t>
            </a:r>
            <a:r>
              <a:rPr lang="de-DE" dirty="0" smtClean="0"/>
              <a:t>.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669" y="1215353"/>
            <a:ext cx="2234323" cy="776133"/>
          </a:xfrm>
          <a:prstGeom prst="rect">
            <a:avLst/>
          </a:prstGeom>
        </p:spPr>
      </p:pic>
      <p:sp>
        <p:nvSpPr>
          <p:cNvPr id="8" name="Rectangle 54">
            <a:extLst>
              <a:ext uri="{FF2B5EF4-FFF2-40B4-BE49-F238E27FC236}">
                <a16:creationId xmlns:a16="http://schemas.microsoft.com/office/drawing/2014/main" id="{F13B7628-7408-4D26-BE22-93C9436CD2D5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4810669" y="2922441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6985" tIns="53970" rIns="26985" bIns="53970" rtlCol="0" anchor="ctr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Connectivity</a:t>
            </a:r>
          </a:p>
        </p:txBody>
      </p:sp>
      <p:sp>
        <p:nvSpPr>
          <p:cNvPr id="9" name="Rectangle 64">
            <a:extLst>
              <a:ext uri="{FF2B5EF4-FFF2-40B4-BE49-F238E27FC236}">
                <a16:creationId xmlns:a16="http://schemas.microsoft.com/office/drawing/2014/main" id="{AA22565B-16AD-40E6-87D2-1ADD381765F7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4810669" y="3664640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6985" tIns="53970" rIns="26985" bIns="539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Logging</a:t>
            </a:r>
          </a:p>
        </p:txBody>
      </p:sp>
      <p:sp>
        <p:nvSpPr>
          <p:cNvPr id="10" name="Rectangle 71">
            <a:extLst>
              <a:ext uri="{FF2B5EF4-FFF2-40B4-BE49-F238E27FC236}">
                <a16:creationId xmlns:a16="http://schemas.microsoft.com/office/drawing/2014/main" id="{7609214A-5978-4B18-BB24-FB26C75FCDDA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4814058" y="2180242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6985" tIns="53970" rIns="26985" bIns="53970" rtlCol="0" anchor="ctr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Identity Management</a:t>
            </a: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F13B7628-7408-4D26-BE22-93C9436CD2D5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4810669" y="2551342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6985" tIns="53970" rIns="26985" bIns="53970" rtlCol="0" anchor="ctr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Cataloging</a:t>
            </a: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AA22565B-16AD-40E6-87D2-1ADD381765F7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4810669" y="3293540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6985" tIns="53970" rIns="26985" bIns="539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Policy Management</a:t>
            </a:r>
          </a:p>
        </p:txBody>
      </p:sp>
      <p:sp>
        <p:nvSpPr>
          <p:cNvPr id="13" name="Rectangle 64">
            <a:extLst>
              <a:ext uri="{FF2B5EF4-FFF2-40B4-BE49-F238E27FC236}">
                <a16:creationId xmlns:a16="http://schemas.microsoft.com/office/drawing/2014/main" id="{AA22565B-16AD-40E6-87D2-1ADD381765F7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4810669" y="4035739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6985" tIns="53970" rIns="26985" bIns="539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 smtClean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Commerce</a:t>
            </a:r>
            <a:endParaRPr lang="en-US" sz="750" dirty="0">
              <a:solidFill>
                <a:schemeClr val="bg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701288" y="2238128"/>
            <a:ext cx="790097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>
                <a:ea typeface="Arial Unicode MS" pitchFamily="34" charset="-128"/>
                <a:cs typeface="Arial Unicode MS" pitchFamily="34" charset="-128"/>
              </a:rPr>
              <a:t>DAPS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701288" y="2609228"/>
            <a:ext cx="925761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>
                <a:ea typeface="Arial Unicode MS" pitchFamily="34" charset="-128"/>
                <a:cs typeface="Arial Unicode MS" pitchFamily="34" charset="-128"/>
              </a:rPr>
              <a:t>IDS-Broker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701288" y="2980327"/>
            <a:ext cx="1155762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>
                <a:ea typeface="Arial Unicode MS" pitchFamily="34" charset="-128"/>
                <a:cs typeface="Arial Unicode MS" pitchFamily="34" charset="-128"/>
              </a:rPr>
              <a:t>IDS-Connector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701288" y="3351655"/>
            <a:ext cx="1155762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>
                <a:ea typeface="Arial Unicode MS" pitchFamily="34" charset="-128"/>
                <a:cs typeface="Arial Unicode MS" pitchFamily="34" charset="-128"/>
              </a:rPr>
              <a:t>IDS-Connector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701288" y="3722983"/>
            <a:ext cx="15540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>
                <a:ea typeface="Arial Unicode MS" pitchFamily="34" charset="-128"/>
                <a:cs typeface="Arial Unicode MS" pitchFamily="34" charset="-128"/>
              </a:rPr>
              <a:t>IDS-Clearing House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701288" y="4094311"/>
            <a:ext cx="15540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 err="1">
                <a:ea typeface="Arial Unicode MS" pitchFamily="34" charset="-128"/>
                <a:cs typeface="Arial Unicode MS" pitchFamily="34" charset="-128"/>
              </a:rPr>
              <a:t>tbd</a:t>
            </a:r>
            <a:r>
              <a:rPr lang="en-US" sz="1350" dirty="0">
                <a:ea typeface="Arial Unicode MS" pitchFamily="34" charset="-128"/>
                <a:cs typeface="Arial Unicode MS" pitchFamily="34" charset="-128"/>
              </a:rPr>
              <a:t>.</a:t>
            </a:r>
          </a:p>
        </p:txBody>
      </p:sp>
      <p:sp>
        <p:nvSpPr>
          <p:cNvPr id="21" name="Textplatzhalter 4"/>
          <p:cNvSpPr txBox="1">
            <a:spLocks/>
          </p:cNvSpPr>
          <p:nvPr/>
        </p:nvSpPr>
        <p:spPr bwMode="black">
          <a:xfrm>
            <a:off x="521571" y="1215000"/>
            <a:ext cx="5328000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defTabSz="816119" eaLnBrk="1" fontAlgn="base" latinLnBrk="0" hangingPunct="1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Roboto"/>
              <a:buChar char="•"/>
              <a:tabLst/>
              <a:defRPr/>
            </a:pPr>
            <a:endParaRPr lang="en-US"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6199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41" y="677498"/>
            <a:ext cx="2311260" cy="163554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77901" y="1215000"/>
            <a:ext cx="4223560" cy="3537000"/>
          </a:xfrm>
        </p:spPr>
        <p:txBody>
          <a:bodyPr/>
          <a:lstStyle/>
          <a:p>
            <a:r>
              <a:rPr lang="en-US" dirty="0"/>
              <a:t>Initiated: </a:t>
            </a:r>
            <a:r>
              <a:rPr lang="en-US" dirty="0" smtClean="0"/>
              <a:t>2019</a:t>
            </a:r>
            <a:endParaRPr lang="en-US" dirty="0"/>
          </a:p>
          <a:p>
            <a:r>
              <a:rPr lang="en-US" dirty="0"/>
              <a:t>Member: </a:t>
            </a:r>
            <a:r>
              <a:rPr lang="en-US" dirty="0" smtClean="0"/>
              <a:t>300+ </a:t>
            </a:r>
            <a:r>
              <a:rPr lang="en-US" dirty="0"/>
              <a:t>in </a:t>
            </a:r>
            <a:r>
              <a:rPr lang="en-US" dirty="0" smtClean="0"/>
              <a:t>25 </a:t>
            </a:r>
            <a:r>
              <a:rPr lang="en-US" dirty="0"/>
              <a:t>countries </a:t>
            </a:r>
            <a:r>
              <a:rPr lang="en-US" sz="700" dirty="0"/>
              <a:t>(09/2021)</a:t>
            </a:r>
          </a:p>
          <a:p>
            <a:r>
              <a:rPr lang="en-US" dirty="0" smtClean="0"/>
              <a:t>Architecture Document: TAD </a:t>
            </a:r>
            <a:r>
              <a:rPr lang="en-US" sz="700" dirty="0" smtClean="0">
                <a:hlinkClick r:id="rId9"/>
              </a:rPr>
              <a:t>(link</a:t>
            </a:r>
            <a:r>
              <a:rPr lang="en-US" sz="700" dirty="0" smtClean="0"/>
              <a:t>)</a:t>
            </a:r>
          </a:p>
          <a:p>
            <a:r>
              <a:rPr lang="en-US" dirty="0" smtClean="0"/>
              <a:t>Objectives</a:t>
            </a:r>
            <a:r>
              <a:rPr lang="en-US" dirty="0"/>
              <a:t>:</a:t>
            </a:r>
          </a:p>
          <a:p>
            <a:pPr lvl="1" defTabSz="816119" fontAlgn="base">
              <a:spcBef>
                <a:spcPts val="0"/>
              </a:spcBef>
            </a:pPr>
            <a:r>
              <a:rPr lang="en-US" sz="1500" dirty="0"/>
              <a:t>Gaia-X Policies and Rules</a:t>
            </a:r>
          </a:p>
          <a:p>
            <a:pPr lvl="1" defTabSz="816119" fontAlgn="base">
              <a:spcBef>
                <a:spcPts val="0"/>
              </a:spcBef>
            </a:pPr>
            <a:r>
              <a:rPr lang="en-US" sz="1500" dirty="0"/>
              <a:t>Architecture of Standards</a:t>
            </a:r>
          </a:p>
          <a:p>
            <a:pPr lvl="1" defTabSz="816119" fontAlgn="base">
              <a:spcBef>
                <a:spcPts val="0"/>
              </a:spcBef>
            </a:pPr>
            <a:r>
              <a:rPr lang="en-US" sz="1500" dirty="0"/>
              <a:t>Federated </a:t>
            </a:r>
            <a:r>
              <a:rPr lang="en-US" sz="1500" dirty="0" smtClean="0"/>
              <a:t>Services</a:t>
            </a:r>
            <a:endParaRPr lang="en-US" sz="15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Gaia-X European Association for Data and Cloud AISBL</a:t>
            </a:r>
          </a:p>
        </p:txBody>
      </p:sp>
      <p:sp>
        <p:nvSpPr>
          <p:cNvPr id="8" name="Rectangle 54">
            <a:extLst>
              <a:ext uri="{FF2B5EF4-FFF2-40B4-BE49-F238E27FC236}">
                <a16:creationId xmlns:a16="http://schemas.microsoft.com/office/drawing/2014/main" id="{F13B7628-7408-4D26-BE22-93C9436CD2D5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4810669" y="2922441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6985" tIns="53970" rIns="26985" bIns="53970" rtlCol="0" anchor="ctr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Connectivity</a:t>
            </a:r>
          </a:p>
        </p:txBody>
      </p:sp>
      <p:sp>
        <p:nvSpPr>
          <p:cNvPr id="9" name="Rectangle 64">
            <a:extLst>
              <a:ext uri="{FF2B5EF4-FFF2-40B4-BE49-F238E27FC236}">
                <a16:creationId xmlns:a16="http://schemas.microsoft.com/office/drawing/2014/main" id="{AA22565B-16AD-40E6-87D2-1ADD381765F7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4810669" y="3664640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6985" tIns="53970" rIns="26985" bIns="539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Logging</a:t>
            </a:r>
          </a:p>
        </p:txBody>
      </p:sp>
      <p:sp>
        <p:nvSpPr>
          <p:cNvPr id="10" name="Rectangle 71">
            <a:extLst>
              <a:ext uri="{FF2B5EF4-FFF2-40B4-BE49-F238E27FC236}">
                <a16:creationId xmlns:a16="http://schemas.microsoft.com/office/drawing/2014/main" id="{7609214A-5978-4B18-BB24-FB26C75FCDDA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4814058" y="2180242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6985" tIns="53970" rIns="26985" bIns="53970" rtlCol="0" anchor="ctr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Identity Management</a:t>
            </a: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F13B7628-7408-4D26-BE22-93C9436CD2D5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4810669" y="2551342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6985" tIns="53970" rIns="26985" bIns="53970" rtlCol="0" anchor="ctr"/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Cataloging</a:t>
            </a: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AA22565B-16AD-40E6-87D2-1ADD381765F7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4810669" y="3293540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6985" tIns="53970" rIns="26985" bIns="539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Policy Management</a:t>
            </a:r>
          </a:p>
        </p:txBody>
      </p:sp>
      <p:sp>
        <p:nvSpPr>
          <p:cNvPr id="13" name="Rectangle 64">
            <a:extLst>
              <a:ext uri="{FF2B5EF4-FFF2-40B4-BE49-F238E27FC236}">
                <a16:creationId xmlns:a16="http://schemas.microsoft.com/office/drawing/2014/main" id="{AA22565B-16AD-40E6-87D2-1ADD381765F7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4810669" y="4035739"/>
            <a:ext cx="674633" cy="323523"/>
          </a:xfrm>
          <a:prstGeom prst="rect">
            <a:avLst/>
          </a:prstGeom>
          <a:solidFill>
            <a:srgbClr val="F0AB00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6985" tIns="53970" rIns="26985" bIns="539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785">
              <a:lnSpc>
                <a:spcPct val="80000"/>
              </a:lnSpc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750" dirty="0" smtClean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Commerce</a:t>
            </a:r>
            <a:endParaRPr lang="en-US" sz="750" dirty="0">
              <a:solidFill>
                <a:schemeClr val="bg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701290" y="2238128"/>
            <a:ext cx="1483352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 smtClean="0">
                <a:ea typeface="Arial Unicode MS" pitchFamily="34" charset="-128"/>
                <a:cs typeface="Arial Unicode MS" pitchFamily="34" charset="-128"/>
              </a:rPr>
              <a:t>Federated Identity</a:t>
            </a:r>
            <a:endParaRPr lang="en-US" sz="135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01289" y="2613715"/>
            <a:ext cx="1483353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 smtClean="0">
                <a:ea typeface="Arial Unicode MS" pitchFamily="34" charset="-128"/>
                <a:cs typeface="Arial Unicode MS" pitchFamily="34" charset="-128"/>
              </a:rPr>
              <a:t>Federated Catalog</a:t>
            </a:r>
            <a:endParaRPr lang="en-US" sz="135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701288" y="2980327"/>
            <a:ext cx="1155762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 smtClean="0">
                <a:ea typeface="Arial Unicode MS" pitchFamily="34" charset="-128"/>
                <a:cs typeface="Arial Unicode MS" pitchFamily="34" charset="-128"/>
              </a:rPr>
              <a:t>Connector</a:t>
            </a:r>
            <a:endParaRPr lang="en-US" sz="135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701288" y="3355056"/>
            <a:ext cx="1823735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 smtClean="0">
                <a:ea typeface="Arial Unicode MS" pitchFamily="34" charset="-128"/>
                <a:cs typeface="Arial Unicode MS" pitchFamily="34" charset="-128"/>
              </a:rPr>
              <a:t>Data Contact Service</a:t>
            </a:r>
            <a:endParaRPr lang="en-US" sz="135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701288" y="3722526"/>
            <a:ext cx="2489193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 smtClean="0">
                <a:ea typeface="Arial Unicode MS" pitchFamily="34" charset="-128"/>
                <a:cs typeface="Arial Unicode MS" pitchFamily="34" charset="-128"/>
              </a:rPr>
              <a:t>Data Exchange Logging Service</a:t>
            </a:r>
            <a:endParaRPr lang="en-US" sz="135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701288" y="4096397"/>
            <a:ext cx="15540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50" dirty="0" err="1">
                <a:ea typeface="Arial Unicode MS" pitchFamily="34" charset="-128"/>
                <a:cs typeface="Arial Unicode MS" pitchFamily="34" charset="-128"/>
              </a:rPr>
              <a:t>tbd</a:t>
            </a:r>
            <a:r>
              <a:rPr lang="en-US" sz="1350" dirty="0">
                <a:ea typeface="Arial Unicode MS" pitchFamily="34" charset="-128"/>
                <a:cs typeface="Arial Unicode MS" pitchFamily="34" charset="-128"/>
              </a:rPr>
              <a:t>.</a:t>
            </a:r>
          </a:p>
        </p:txBody>
      </p:sp>
      <p:sp>
        <p:nvSpPr>
          <p:cNvPr id="21" name="Textplatzhalter 4"/>
          <p:cNvSpPr txBox="1">
            <a:spLocks/>
          </p:cNvSpPr>
          <p:nvPr/>
        </p:nvSpPr>
        <p:spPr bwMode="black">
          <a:xfrm>
            <a:off x="521571" y="1215000"/>
            <a:ext cx="5328000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defTabSz="816119" eaLnBrk="1" fontAlgn="base" latinLnBrk="0" hangingPunct="1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Roboto"/>
              <a:buChar char="•"/>
              <a:tabLst/>
              <a:defRPr/>
            </a:pPr>
            <a:endParaRPr lang="en-US"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3073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02325" y="2228850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 dirty="0" smtClean="0"/>
              <a:t>Business </a:t>
            </a:r>
            <a:r>
              <a:rPr lang="de-DE" dirty="0" err="1" smtClean="0"/>
              <a:t>Ecosystems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Networks</a:t>
            </a:r>
            <a:endParaRPr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Microsoft Office PowerPoint</Application>
  <PresentationFormat>Bildschirmpräsentation (16:9)</PresentationFormat>
  <Paragraphs>243</Paragraphs>
  <Slides>25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6" baseType="lpstr">
      <vt:lpstr>Roboto Medium</vt:lpstr>
      <vt:lpstr>Courier New</vt:lpstr>
      <vt:lpstr>Frutiger LT Com 45 Light</vt:lpstr>
      <vt:lpstr>Roboto</vt:lpstr>
      <vt:lpstr>Symbol</vt:lpstr>
      <vt:lpstr>Arial</vt:lpstr>
      <vt:lpstr>Poppins</vt:lpstr>
      <vt:lpstr>Arial Unicode MS</vt:lpstr>
      <vt:lpstr>Wingdings</vt:lpstr>
      <vt:lpstr>Verdana</vt:lpstr>
      <vt:lpstr>Simple Light</vt:lpstr>
      <vt:lpstr>PowerPoint-Präsentation</vt:lpstr>
      <vt:lpstr>PowerPoint-Präsentation</vt:lpstr>
      <vt:lpstr>Motivation</vt:lpstr>
      <vt:lpstr>Change of Data Sharing</vt:lpstr>
      <vt:lpstr>Data Spaces</vt:lpstr>
      <vt:lpstr>What does a Data Space bring to the Table?</vt:lpstr>
      <vt:lpstr>International Data Spaces e. V.</vt:lpstr>
      <vt:lpstr>Gaia-X European Association for Data and Cloud AISBL</vt:lpstr>
      <vt:lpstr>Business Ecosystems and Networks</vt:lpstr>
      <vt:lpstr>Business Ecosystems</vt:lpstr>
      <vt:lpstr>Mobility Data Space</vt:lpstr>
      <vt:lpstr>Mobility Data Space</vt:lpstr>
      <vt:lpstr>Catena-X Automotive Network</vt:lpstr>
      <vt:lpstr>Catena-X Automotive Network</vt:lpstr>
      <vt:lpstr>Implications of Ecosystems and Data Spaces</vt:lpstr>
      <vt:lpstr>Challenge accepted</vt:lpstr>
      <vt:lpstr>Eclipse Dataspace Connector</vt:lpstr>
      <vt:lpstr>Eclipse Dataspace Connector</vt:lpstr>
      <vt:lpstr>Features</vt:lpstr>
      <vt:lpstr>The Connector is a Coordinator</vt:lpstr>
      <vt:lpstr>The Connector is a Coordinator</vt:lpstr>
      <vt:lpstr>Cloud-Aware Policy Enforcement</vt:lpstr>
      <vt:lpstr>Status Quo</vt:lpstr>
      <vt:lpstr>Thank you!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Spiekermann, Markus</dc:creator>
  <cp:lastModifiedBy>Spiekermann, Markus</cp:lastModifiedBy>
  <cp:revision>26</cp:revision>
  <dcterms:modified xsi:type="dcterms:W3CDTF">2021-10-12T13:08:50Z</dcterms:modified>
</cp:coreProperties>
</file>